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60" r:id="rId6"/>
    <p:sldId id="261" r:id="rId7"/>
    <p:sldId id="262" r:id="rId8"/>
    <p:sldId id="263" r:id="rId9"/>
    <p:sldId id="264" r:id="rId10"/>
    <p:sldId id="276" r:id="rId11"/>
    <p:sldId id="266" r:id="rId12"/>
    <p:sldId id="267" r:id="rId13"/>
    <p:sldId id="268" r:id="rId14"/>
    <p:sldId id="269" r:id="rId15"/>
    <p:sldId id="277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等线" panose="02010600030101010101" pitchFamily="2" charset="-122"/>
      <p:regular r:id="rId26"/>
      <p:bold r:id="rId27"/>
    </p:embeddedFont>
    <p:embeddedFont>
      <p:font typeface="黑体" panose="02010609060101010101" pitchFamily="49" charset="-122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9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9409"/>
    <a:srgbClr val="C89B0A"/>
    <a:srgbClr val="EAB50C"/>
    <a:srgbClr val="F5801F"/>
    <a:srgbClr val="CD6209"/>
    <a:srgbClr val="C75F09"/>
    <a:srgbClr val="F3BE15"/>
    <a:srgbClr val="F5C839"/>
    <a:srgbClr val="F8DA78"/>
    <a:srgbClr val="F6C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04" autoAdjust="0"/>
    <p:restoredTop sz="94622" autoAdjust="0"/>
  </p:normalViewPr>
  <p:slideViewPr>
    <p:cSldViewPr>
      <p:cViewPr varScale="1">
        <p:scale>
          <a:sx n="33" d="100"/>
          <a:sy n="33" d="100"/>
        </p:scale>
        <p:origin x="19" y="648"/>
      </p:cViewPr>
      <p:guideLst>
        <p:guide orient="horz" pos="2159"/>
        <p:guide pos="29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svg>
</file>

<file path=ppt/media/image13.png>
</file>

<file path=ppt/media/image14.jpeg>
</file>

<file path=ppt/media/image15.jpe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jpeg>
</file>

<file path=ppt/media/image31.jpeg>
</file>

<file path=ppt/media/image32.png>
</file>

<file path=ppt/media/image33.jpe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jpeg>
</file>

<file path=ppt/media/image43.png>
</file>

<file path=ppt/media/image44.svg>
</file>

<file path=ppt/media/image45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10" Type="http://schemas.openxmlformats.org/officeDocument/2006/relationships/image" Target="../media/image6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1.svg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4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ebd00fecbl1879e2da29b186cf28346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" y="0"/>
            <a:ext cx="1828165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404495" y="398780"/>
            <a:ext cx="17479645" cy="9533255"/>
          </a:xfrm>
          <a:custGeom>
            <a:avLst/>
            <a:gdLst/>
            <a:ahLst/>
            <a:cxnLst/>
            <a:rect l="l" t="t" r="r" b="b"/>
            <a:pathLst>
              <a:path w="4603656" h="2510749">
                <a:moveTo>
                  <a:pt x="0" y="0"/>
                </a:moveTo>
                <a:lnTo>
                  <a:pt x="4603656" y="0"/>
                </a:lnTo>
                <a:lnTo>
                  <a:pt x="4603656" y="2510749"/>
                </a:lnTo>
                <a:lnTo>
                  <a:pt x="0" y="2510749"/>
                </a:lnTo>
                <a:close/>
              </a:path>
            </a:pathLst>
          </a:custGeom>
          <a:solidFill>
            <a:srgbClr val="EFE6E4"/>
          </a:solidFill>
        </p:spPr>
      </p:sp>
      <p:grpSp>
        <p:nvGrpSpPr>
          <p:cNvPr id="5" name="Group 5"/>
          <p:cNvGrpSpPr/>
          <p:nvPr/>
        </p:nvGrpSpPr>
        <p:grpSpPr>
          <a:xfrm>
            <a:off x="14187017" y="25540"/>
            <a:ext cx="644499" cy="64449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432" t="23635" r="3432"/>
          <a:stretch>
            <a:fillRect/>
          </a:stretch>
        </p:blipFill>
        <p:spPr>
          <a:xfrm>
            <a:off x="9677400" y="800321"/>
            <a:ext cx="6273800" cy="9155209"/>
          </a:xfrm>
          <a:prstGeom prst="rect">
            <a:avLst/>
          </a:prstGeom>
        </p:spPr>
      </p:pic>
      <p:sp>
        <p:nvSpPr>
          <p:cNvPr id="10" name="Freeform 10"/>
          <p:cNvSpPr/>
          <p:nvPr/>
        </p:nvSpPr>
        <p:spPr>
          <a:xfrm>
            <a:off x="14187170" y="9609455"/>
            <a:ext cx="641350" cy="644525"/>
          </a:xfrm>
          <a:custGeom>
            <a:avLst/>
            <a:gdLst/>
            <a:ahLst/>
            <a:cxnLst/>
            <a:rect l="l" t="t" r="r" b="b"/>
            <a:pathLst>
              <a:path w="809173" h="81280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rgbClr val="F6CD47"/>
          </a:solidFill>
        </p:spPr>
      </p:sp>
      <p:grpSp>
        <p:nvGrpSpPr>
          <p:cNvPr id="12" name="Group 12"/>
          <p:cNvGrpSpPr/>
          <p:nvPr/>
        </p:nvGrpSpPr>
        <p:grpSpPr>
          <a:xfrm>
            <a:off x="16277439" y="8717407"/>
            <a:ext cx="800251" cy="109552"/>
            <a:chOff x="0" y="0"/>
            <a:chExt cx="210766" cy="2885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0766" cy="28853"/>
            </a:xfrm>
            <a:custGeom>
              <a:avLst/>
              <a:gdLst/>
              <a:ahLst/>
              <a:cxnLst/>
              <a:rect l="l" t="t" r="r" b="b"/>
              <a:pathLst>
                <a:path w="210766" h="28853">
                  <a:moveTo>
                    <a:pt x="14427" y="0"/>
                  </a:moveTo>
                  <a:lnTo>
                    <a:pt x="196339" y="0"/>
                  </a:lnTo>
                  <a:cubicBezTo>
                    <a:pt x="200165" y="0"/>
                    <a:pt x="203835" y="1520"/>
                    <a:pt x="206540" y="4225"/>
                  </a:cubicBezTo>
                  <a:cubicBezTo>
                    <a:pt x="209246" y="6931"/>
                    <a:pt x="210766" y="10600"/>
                    <a:pt x="210766" y="14427"/>
                  </a:cubicBezTo>
                  <a:lnTo>
                    <a:pt x="210766" y="14427"/>
                  </a:lnTo>
                  <a:cubicBezTo>
                    <a:pt x="210766" y="18253"/>
                    <a:pt x="209246" y="21922"/>
                    <a:pt x="206540" y="24628"/>
                  </a:cubicBezTo>
                  <a:cubicBezTo>
                    <a:pt x="203835" y="27333"/>
                    <a:pt x="200165" y="28853"/>
                    <a:pt x="196339" y="28853"/>
                  </a:cubicBezTo>
                  <a:lnTo>
                    <a:pt x="14427" y="28853"/>
                  </a:lnTo>
                  <a:cubicBezTo>
                    <a:pt x="10600" y="28853"/>
                    <a:pt x="6931" y="27333"/>
                    <a:pt x="4225" y="24628"/>
                  </a:cubicBezTo>
                  <a:cubicBezTo>
                    <a:pt x="1520" y="21922"/>
                    <a:pt x="0" y="18253"/>
                    <a:pt x="0" y="14427"/>
                  </a:cubicBezTo>
                  <a:lnTo>
                    <a:pt x="0" y="14427"/>
                  </a:lnTo>
                  <a:cubicBezTo>
                    <a:pt x="0" y="10600"/>
                    <a:pt x="1520" y="6931"/>
                    <a:pt x="4225" y="4225"/>
                  </a:cubicBezTo>
                  <a:cubicBezTo>
                    <a:pt x="6931" y="1520"/>
                    <a:pt x="10600" y="0"/>
                    <a:pt x="1442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228450" y="5816337"/>
            <a:ext cx="12682000" cy="1281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35"/>
              </a:lnSpc>
            </a:pPr>
            <a:r>
              <a:rPr lang="en-US" sz="7200" b="1" spc="223" dirty="0" err="1">
                <a:solidFill>
                  <a:srgbClr val="FF914D"/>
                </a:solidFill>
                <a:latin typeface="黑体" charset="0"/>
                <a:ea typeface="黑体" charset="0"/>
                <a:cs typeface="黑体" charset="0"/>
              </a:rPr>
              <a:t>北京交通大学PPT</a:t>
            </a:r>
            <a:endParaRPr lang="en-US" sz="7200" b="1" spc="223" dirty="0">
              <a:solidFill>
                <a:srgbClr val="FF914D"/>
              </a:solidFill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28450" y="8054089"/>
            <a:ext cx="3959225" cy="6280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b="1" dirty="0" err="1">
                <a:solidFill>
                  <a:srgbClr val="FF914D"/>
                </a:solidFill>
                <a:latin typeface="等线" charset="0"/>
                <a:ea typeface="等线" charset="0"/>
              </a:rPr>
              <a:t>汇报人：小红果</a:t>
            </a:r>
            <a:endParaRPr lang="en-US" sz="3500" b="1" dirty="0">
              <a:solidFill>
                <a:srgbClr val="FF914D"/>
              </a:solidFill>
              <a:latin typeface="等线" charset="0"/>
              <a:ea typeface="等线" charset="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5468600" y="9302750"/>
            <a:ext cx="3085465" cy="3073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sz="2400" b="1" spc="517">
                <a:solidFill>
                  <a:srgbClr val="FFBD59"/>
                </a:solidFill>
                <a:latin typeface="黑体" charset="0"/>
                <a:ea typeface="黑体" charset="0"/>
              </a:rPr>
              <a:t>2023/12/2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56883" y="7021450"/>
            <a:ext cx="7075170" cy="689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380"/>
              </a:lnSpc>
            </a:pPr>
            <a:r>
              <a:rPr lang="en-US" sz="3300" b="1" spc="102" dirty="0">
                <a:solidFill>
                  <a:srgbClr val="FF914D"/>
                </a:solidFill>
                <a:latin typeface="等线" charset="0"/>
                <a:ea typeface="等线" charset="0"/>
              </a:rPr>
              <a:t>BEIJING JIAOTONG UNIVERSIY</a:t>
            </a:r>
          </a:p>
        </p:txBody>
      </p:sp>
      <p:pic>
        <p:nvPicPr>
          <p:cNvPr id="9" name="图片 8" descr="校徽+校名+英文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" y="342900"/>
            <a:ext cx="5732145" cy="1910715"/>
          </a:xfrm>
          <a:prstGeom prst="rect">
            <a:avLst/>
          </a:prstGeom>
        </p:spPr>
      </p:pic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C769AD00-81BB-FFF0-61B4-5DC842F851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3028424">
            <a:off x="11234227" y="9271475"/>
            <a:ext cx="1071563" cy="1233488"/>
          </a:xfrm>
          <a:prstGeom prst="rect">
            <a:avLst/>
          </a:prstGeom>
        </p:spPr>
      </p:pic>
      <p:pic>
        <p:nvPicPr>
          <p:cNvPr id="11" name="图片 10" descr="卡通人物&#10;&#10;低可信度描述已自动生成">
            <a:extLst>
              <a:ext uri="{FF2B5EF4-FFF2-40B4-BE49-F238E27FC236}">
                <a16:creationId xmlns:a16="http://schemas.microsoft.com/office/drawing/2014/main" id="{77DA483E-29CD-ED42-9269-C05A30CB7D0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825306">
            <a:off x="11976338" y="9425107"/>
            <a:ext cx="880210" cy="1013220"/>
          </a:xfrm>
          <a:prstGeom prst="rect">
            <a:avLst/>
          </a:prstGeom>
        </p:spPr>
      </p:pic>
      <p:pic>
        <p:nvPicPr>
          <p:cNvPr id="15" name="图片 14" descr="卡通人物&#10;&#10;低可信度描述已自动生成">
            <a:extLst>
              <a:ext uri="{FF2B5EF4-FFF2-40B4-BE49-F238E27FC236}">
                <a16:creationId xmlns:a16="http://schemas.microsoft.com/office/drawing/2014/main" id="{2D0923E0-0949-62BD-2C8D-C3B8AE2A03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455051">
            <a:off x="12475589" y="9143148"/>
            <a:ext cx="1018537" cy="1172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ebd00fecbl1879e2da29b186cf28346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1650" cy="10287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837533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837533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197729" y="4773027"/>
            <a:ext cx="5474659" cy="88327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9399905" y="3998595"/>
            <a:ext cx="7969250" cy="15798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320"/>
              </a:lnSpc>
              <a:spcBef>
                <a:spcPct val="0"/>
              </a:spcBef>
            </a:pPr>
            <a:r>
              <a:rPr lang="zh-CN" altLang="en-US" sz="8800" b="1">
                <a:solidFill>
                  <a:srgbClr val="FF914D"/>
                </a:solidFill>
                <a:latin typeface="黑体" charset="0"/>
                <a:ea typeface="黑体" charset="0"/>
              </a:rPr>
              <a:t>总结反思及对策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429000" y="3162300"/>
            <a:ext cx="1970405" cy="186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4560"/>
              </a:lnSpc>
              <a:spcBef>
                <a:spcPct val="0"/>
              </a:spcBef>
            </a:pPr>
            <a:r>
              <a:rPr 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03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99905" y="5480050"/>
            <a:ext cx="8030210" cy="2870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b="1" spc="1052">
                <a:solidFill>
                  <a:srgbClr val="FFBD59"/>
                </a:solidFill>
                <a:latin typeface="黑体" charset="0"/>
                <a:ea typeface="黑体" charset="0"/>
                <a:sym typeface="+mn-ea"/>
              </a:rPr>
              <a:t>Summary Reflection and Solutions</a:t>
            </a:r>
            <a:endParaRPr lang="en-US" sz="1600" b="1" spc="483">
              <a:solidFill>
                <a:srgbClr val="FFBD59"/>
              </a:solidFill>
              <a:latin typeface="黑体" charset="0"/>
              <a:ea typeface="黑体" charset="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026484" y="7383520"/>
            <a:ext cx="5078519" cy="667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1400">
                <a:solidFill>
                  <a:srgbClr val="FFBD59"/>
                </a:solidFill>
                <a:ea typeface="思源黑体-粗体" panose="020B0800000000000000" charset="-122"/>
              </a:rPr>
              <a:t>演示文稿是一种实用的工具，可以是演示，演讲，报告等。大部分时间，它们都是在为观众服务。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6276169" y="8746617"/>
            <a:ext cx="800251" cy="109552"/>
            <a:chOff x="0" y="0"/>
            <a:chExt cx="210766" cy="2885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10766" cy="28853"/>
            </a:xfrm>
            <a:custGeom>
              <a:avLst/>
              <a:gdLst/>
              <a:ahLst/>
              <a:cxnLst/>
              <a:rect l="l" t="t" r="r" b="b"/>
              <a:pathLst>
                <a:path w="210766" h="28853">
                  <a:moveTo>
                    <a:pt x="14427" y="0"/>
                  </a:moveTo>
                  <a:lnTo>
                    <a:pt x="196339" y="0"/>
                  </a:lnTo>
                  <a:cubicBezTo>
                    <a:pt x="200165" y="0"/>
                    <a:pt x="203835" y="1520"/>
                    <a:pt x="206540" y="4225"/>
                  </a:cubicBezTo>
                  <a:cubicBezTo>
                    <a:pt x="209246" y="6931"/>
                    <a:pt x="210766" y="10600"/>
                    <a:pt x="210766" y="14427"/>
                  </a:cubicBezTo>
                  <a:lnTo>
                    <a:pt x="210766" y="14427"/>
                  </a:lnTo>
                  <a:cubicBezTo>
                    <a:pt x="210766" y="18253"/>
                    <a:pt x="209246" y="21922"/>
                    <a:pt x="206540" y="24628"/>
                  </a:cubicBezTo>
                  <a:cubicBezTo>
                    <a:pt x="203835" y="27333"/>
                    <a:pt x="200165" y="28853"/>
                    <a:pt x="196339" y="28853"/>
                  </a:cubicBezTo>
                  <a:lnTo>
                    <a:pt x="14427" y="28853"/>
                  </a:lnTo>
                  <a:cubicBezTo>
                    <a:pt x="10600" y="28853"/>
                    <a:pt x="6931" y="27333"/>
                    <a:pt x="4225" y="24628"/>
                  </a:cubicBezTo>
                  <a:cubicBezTo>
                    <a:pt x="1520" y="21922"/>
                    <a:pt x="0" y="18253"/>
                    <a:pt x="0" y="14427"/>
                  </a:cubicBezTo>
                  <a:lnTo>
                    <a:pt x="0" y="14427"/>
                  </a:lnTo>
                  <a:cubicBezTo>
                    <a:pt x="0" y="10600"/>
                    <a:pt x="1520" y="6931"/>
                    <a:pt x="4225" y="4225"/>
                  </a:cubicBezTo>
                  <a:cubicBezTo>
                    <a:pt x="6931" y="1520"/>
                    <a:pt x="10600" y="0"/>
                    <a:pt x="1442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20" name="图片 19" descr="校徽+校名+英文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" y="342900"/>
            <a:ext cx="5732145" cy="1910715"/>
          </a:xfrm>
          <a:prstGeom prst="rect">
            <a:avLst/>
          </a:prstGeom>
        </p:spPr>
      </p:pic>
      <p:pic>
        <p:nvPicPr>
          <p:cNvPr id="22" name="图片 21" descr="白色的花&#10;&#10;描述已自动生成">
            <a:extLst>
              <a:ext uri="{FF2B5EF4-FFF2-40B4-BE49-F238E27FC236}">
                <a16:creationId xmlns:a16="http://schemas.microsoft.com/office/drawing/2014/main" id="{ECBD8BA0-78F0-267A-18CB-70F8BC31AA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9013" y="6388738"/>
            <a:ext cx="3781051" cy="378105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15" name="Group 15"/>
          <p:cNvGrpSpPr/>
          <p:nvPr/>
        </p:nvGrpSpPr>
        <p:grpSpPr>
          <a:xfrm>
            <a:off x="4808874" y="2526090"/>
            <a:ext cx="5573311" cy="4508870"/>
            <a:chOff x="0" y="0"/>
            <a:chExt cx="7431081" cy="6011827"/>
          </a:xfrm>
        </p:grpSpPr>
        <p:sp>
          <p:nvSpPr>
            <p:cNvPr id="16" name="TextBox 16"/>
            <p:cNvSpPr txBox="1"/>
            <p:nvPr/>
          </p:nvSpPr>
          <p:spPr>
            <a:xfrm>
              <a:off x="676016" y="5718285"/>
              <a:ext cx="123873" cy="29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65"/>
                </a:lnSpc>
              </a:pPr>
              <a:r>
                <a:rPr lang="en-US" sz="1330">
                  <a:solidFill>
                    <a:srgbClr val="FFBD59"/>
                  </a:solidFill>
                  <a:latin typeface="思源黑体-粗体" panose="020B0800000000000000" charset="-122"/>
                </a:rPr>
                <a:t>0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2256462" y="5718285"/>
              <a:ext cx="247636" cy="29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65"/>
                </a:lnSpc>
              </a:pPr>
              <a:r>
                <a:rPr lang="en-US" sz="1330">
                  <a:solidFill>
                    <a:srgbClr val="FFBD59"/>
                  </a:solidFill>
                  <a:latin typeface="思源黑体-粗体" panose="020B0800000000000000" charset="-122"/>
                </a:rPr>
                <a:t>10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898790" y="5718285"/>
              <a:ext cx="247636" cy="29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65"/>
                </a:lnSpc>
              </a:pPr>
              <a:r>
                <a:rPr lang="en-US" sz="1330">
                  <a:solidFill>
                    <a:srgbClr val="FFBD59"/>
                  </a:solidFill>
                  <a:latin typeface="思源黑体-粗体" panose="020B0800000000000000" charset="-122"/>
                </a:rPr>
                <a:t>20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5541118" y="5718285"/>
              <a:ext cx="247636" cy="29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65"/>
                </a:lnSpc>
              </a:pPr>
              <a:r>
                <a:rPr lang="en-US" sz="1330">
                  <a:solidFill>
                    <a:srgbClr val="FFBD59"/>
                  </a:solidFill>
                  <a:latin typeface="思源黑体-粗体" panose="020B0800000000000000" charset="-122"/>
                </a:rPr>
                <a:t>30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183445" y="5718285"/>
              <a:ext cx="247636" cy="29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65"/>
                </a:lnSpc>
              </a:pPr>
              <a:r>
                <a:rPr lang="en-US" sz="1330">
                  <a:solidFill>
                    <a:srgbClr val="FFBD59"/>
                  </a:solidFill>
                  <a:latin typeface="思源黑体-粗体" panose="020B0800000000000000" charset="-122"/>
                </a:rPr>
                <a:t>40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62903"/>
              <a:ext cx="625200" cy="29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65"/>
                </a:lnSpc>
              </a:pPr>
              <a:r>
                <a:rPr lang="en-US" sz="1330">
                  <a:solidFill>
                    <a:srgbClr val="FFBD59"/>
                  </a:solidFill>
                  <a:ea typeface="思源黑体-粗体" panose="020B0800000000000000" charset="-122"/>
                </a:rPr>
                <a:t>项目1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824965"/>
              <a:ext cx="625200" cy="29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65"/>
                </a:lnSpc>
              </a:pPr>
              <a:r>
                <a:rPr lang="en-US" sz="1330">
                  <a:solidFill>
                    <a:srgbClr val="FFBD59"/>
                  </a:solidFill>
                  <a:ea typeface="思源黑体-粗体" panose="020B0800000000000000" charset="-122"/>
                </a:rPr>
                <a:t>项目2 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3487027"/>
              <a:ext cx="625200" cy="29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65"/>
                </a:lnSpc>
              </a:pPr>
              <a:r>
                <a:rPr lang="en-US" sz="1330">
                  <a:solidFill>
                    <a:srgbClr val="FFBD59"/>
                  </a:solidFill>
                  <a:ea typeface="思源黑体-粗体" panose="020B0800000000000000" charset="-122"/>
                </a:rPr>
                <a:t>项目3 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5149089"/>
              <a:ext cx="625200" cy="293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65"/>
                </a:lnSpc>
              </a:pPr>
              <a:r>
                <a:rPr lang="en-US" sz="1330">
                  <a:solidFill>
                    <a:srgbClr val="FFBD59"/>
                  </a:solidFill>
                  <a:ea typeface="思源黑体-粗体" panose="020B0800000000000000" charset="-122"/>
                </a:rPr>
                <a:t>项目4 </a:t>
              </a:r>
            </a:p>
          </p:txBody>
        </p:sp>
        <p:grpSp>
          <p:nvGrpSpPr>
            <p:cNvPr id="25" name="Group 25"/>
            <p:cNvGrpSpPr>
              <a:grpSpLocks noChangeAspect="1"/>
            </p:cNvGrpSpPr>
            <p:nvPr/>
          </p:nvGrpSpPr>
          <p:grpSpPr>
            <a:xfrm>
              <a:off x="737952" y="0"/>
              <a:ext cx="5751671" cy="5634108"/>
              <a:chOff x="0" y="0"/>
              <a:chExt cx="10365589" cy="1015372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7405807" cy="1167678"/>
              </a:xfrm>
              <a:custGeom>
                <a:avLst/>
                <a:gdLst/>
                <a:ahLst/>
                <a:cxnLst/>
                <a:rect l="l" t="t" r="r" b="b"/>
                <a:pathLst>
                  <a:path w="7405807" h="1167678">
                    <a:moveTo>
                      <a:pt x="0" y="0"/>
                    </a:moveTo>
                    <a:lnTo>
                      <a:pt x="6821968" y="0"/>
                    </a:lnTo>
                    <a:cubicBezTo>
                      <a:pt x="7144414" y="0"/>
                      <a:pt x="7405807" y="261394"/>
                      <a:pt x="7405807" y="583839"/>
                    </a:cubicBezTo>
                    <a:lnTo>
                      <a:pt x="7405807" y="583839"/>
                    </a:lnTo>
                    <a:cubicBezTo>
                      <a:pt x="7405807" y="906284"/>
                      <a:pt x="7144414" y="1167678"/>
                      <a:pt x="6821968" y="1167678"/>
                    </a:cubicBezTo>
                    <a:lnTo>
                      <a:pt x="0" y="1167678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0" y="2995347"/>
                <a:ext cx="3262111" cy="1167678"/>
              </a:xfrm>
              <a:custGeom>
                <a:avLst/>
                <a:gdLst/>
                <a:ahLst/>
                <a:cxnLst/>
                <a:rect l="l" t="t" r="r" b="b"/>
                <a:pathLst>
                  <a:path w="3262111" h="1167678">
                    <a:moveTo>
                      <a:pt x="0" y="0"/>
                    </a:moveTo>
                    <a:lnTo>
                      <a:pt x="2678272" y="0"/>
                    </a:lnTo>
                    <a:cubicBezTo>
                      <a:pt x="2833116" y="0"/>
                      <a:pt x="2981617" y="61512"/>
                      <a:pt x="3091108" y="171003"/>
                    </a:cubicBezTo>
                    <a:cubicBezTo>
                      <a:pt x="3200599" y="280494"/>
                      <a:pt x="3262111" y="428996"/>
                      <a:pt x="3262111" y="583839"/>
                    </a:cubicBezTo>
                    <a:lnTo>
                      <a:pt x="3262111" y="583839"/>
                    </a:lnTo>
                    <a:cubicBezTo>
                      <a:pt x="3262111" y="738683"/>
                      <a:pt x="3200599" y="887185"/>
                      <a:pt x="3091108" y="996676"/>
                    </a:cubicBezTo>
                    <a:cubicBezTo>
                      <a:pt x="2981617" y="1106167"/>
                      <a:pt x="2833116" y="1167678"/>
                      <a:pt x="2678272" y="1167678"/>
                    </a:cubicBezTo>
                    <a:lnTo>
                      <a:pt x="0" y="1167678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0" y="5990695"/>
                <a:ext cx="10365589" cy="1167678"/>
              </a:xfrm>
              <a:custGeom>
                <a:avLst/>
                <a:gdLst/>
                <a:ahLst/>
                <a:cxnLst/>
                <a:rect l="l" t="t" r="r" b="b"/>
                <a:pathLst>
                  <a:path w="10365589" h="1167678">
                    <a:moveTo>
                      <a:pt x="0" y="0"/>
                    </a:moveTo>
                    <a:lnTo>
                      <a:pt x="9781750" y="0"/>
                    </a:lnTo>
                    <a:cubicBezTo>
                      <a:pt x="10104196" y="0"/>
                      <a:pt x="10365589" y="261394"/>
                      <a:pt x="10365589" y="583839"/>
                    </a:cubicBezTo>
                    <a:lnTo>
                      <a:pt x="10365589" y="583839"/>
                    </a:lnTo>
                    <a:cubicBezTo>
                      <a:pt x="10365589" y="906284"/>
                      <a:pt x="10104196" y="1167677"/>
                      <a:pt x="9781750" y="1167677"/>
                    </a:cubicBezTo>
                    <a:lnTo>
                      <a:pt x="0" y="1167677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0" y="8986042"/>
                <a:ext cx="8589720" cy="1167678"/>
              </a:xfrm>
              <a:custGeom>
                <a:avLst/>
                <a:gdLst/>
                <a:ahLst/>
                <a:cxnLst/>
                <a:rect l="l" t="t" r="r" b="b"/>
                <a:pathLst>
                  <a:path w="8589720" h="1167678">
                    <a:moveTo>
                      <a:pt x="0" y="0"/>
                    </a:moveTo>
                    <a:lnTo>
                      <a:pt x="8005881" y="0"/>
                    </a:lnTo>
                    <a:cubicBezTo>
                      <a:pt x="8328327" y="0"/>
                      <a:pt x="8589720" y="261394"/>
                      <a:pt x="8589720" y="583839"/>
                    </a:cubicBezTo>
                    <a:lnTo>
                      <a:pt x="8589720" y="583839"/>
                    </a:lnTo>
                    <a:cubicBezTo>
                      <a:pt x="8589720" y="906284"/>
                      <a:pt x="8328327" y="1167678"/>
                      <a:pt x="8005881" y="1167678"/>
                    </a:cubicBezTo>
                    <a:lnTo>
                      <a:pt x="0" y="1167678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</p:grpSp>
      </p:grpSp>
      <p:sp>
        <p:nvSpPr>
          <p:cNvPr id="30" name="TextBox 30"/>
          <p:cNvSpPr txBox="1"/>
          <p:nvPr/>
        </p:nvSpPr>
        <p:spPr>
          <a:xfrm>
            <a:off x="4854054" y="7797921"/>
            <a:ext cx="5482975" cy="820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1600" b="1">
                <a:solidFill>
                  <a:srgbClr val="FFBD59"/>
                </a:solidFill>
                <a:ea typeface="思源黑体-粗体" panose="020B0800000000000000" charset="-122"/>
              </a:rPr>
              <a:t>演示文稿是一种实用的工具，可以是演示，演讲，报告等。大部分时间，它们都是在为观众服务。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055785" y="7797921"/>
            <a:ext cx="5482975" cy="820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1600" b="1">
                <a:solidFill>
                  <a:srgbClr val="FFBD59"/>
                </a:solidFill>
                <a:ea typeface="思源黑体-粗体" panose="020B0800000000000000" charset="-122"/>
              </a:rPr>
              <a:t>演示文稿是一种实用的工具，可以是演示，演讲，报告等。大部分时间，它们都是在为观众服务。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11448969" y="2526090"/>
            <a:ext cx="4470802" cy="4508870"/>
            <a:chOff x="0" y="0"/>
            <a:chExt cx="5961069" cy="6011827"/>
          </a:xfrm>
        </p:grpSpPr>
        <p:sp>
          <p:nvSpPr>
            <p:cNvPr id="33" name="TextBox 33"/>
            <p:cNvSpPr txBox="1"/>
            <p:nvPr/>
          </p:nvSpPr>
          <p:spPr>
            <a:xfrm>
              <a:off x="1791053" y="5442165"/>
              <a:ext cx="540943" cy="56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55"/>
                </a:lnSpc>
              </a:pPr>
              <a:r>
                <a:rPr lang="en-US" sz="1255">
                  <a:solidFill>
                    <a:srgbClr val="000000"/>
                  </a:solidFill>
                  <a:ea typeface="思源黑体-粗体" panose="020B0800000000000000" charset="-122"/>
                </a:rPr>
                <a:t>项目3</a:t>
              </a:r>
            </a:p>
            <a:p>
              <a:pPr algn="ctr">
                <a:lnSpc>
                  <a:spcPts val="1755"/>
                </a:lnSpc>
              </a:pPr>
              <a:r>
                <a:rPr lang="en-US" sz="1255">
                  <a:solidFill>
                    <a:srgbClr val="000000"/>
                  </a:solidFill>
                  <a:latin typeface="思源黑体-粗体" panose="020B0800000000000000" charset="-122"/>
                </a:rPr>
                <a:t>35%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467324"/>
              <a:ext cx="540943" cy="56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55"/>
                </a:lnSpc>
              </a:pPr>
              <a:r>
                <a:rPr lang="en-US" sz="1255">
                  <a:solidFill>
                    <a:srgbClr val="000000"/>
                  </a:solidFill>
                  <a:ea typeface="思源黑体-粗体" panose="020B0800000000000000" charset="-122"/>
                </a:rPr>
                <a:t>项目4</a:t>
              </a:r>
            </a:p>
            <a:p>
              <a:pPr algn="ctr">
                <a:lnSpc>
                  <a:spcPts val="1755"/>
                </a:lnSpc>
              </a:pPr>
              <a:r>
                <a:rPr lang="en-US" sz="1255">
                  <a:solidFill>
                    <a:srgbClr val="000000"/>
                  </a:solidFill>
                  <a:latin typeface="思源黑体-粗体" panose="020B0800000000000000" charset="-122"/>
                </a:rPr>
                <a:t>29%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4688146" y="172371"/>
              <a:ext cx="540943" cy="56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55"/>
                </a:lnSpc>
              </a:pPr>
              <a:r>
                <a:rPr lang="en-US" sz="1255">
                  <a:solidFill>
                    <a:srgbClr val="000000"/>
                  </a:solidFill>
                  <a:ea typeface="思源黑体-粗体" panose="020B0800000000000000" charset="-122"/>
                </a:rPr>
                <a:t>项目1</a:t>
              </a:r>
            </a:p>
            <a:p>
              <a:pPr algn="ctr">
                <a:lnSpc>
                  <a:spcPts val="1755"/>
                </a:lnSpc>
              </a:pPr>
              <a:r>
                <a:rPr lang="en-US" sz="1255">
                  <a:solidFill>
                    <a:srgbClr val="000000"/>
                  </a:solidFill>
                  <a:latin typeface="思源黑体-粗体" panose="020B0800000000000000" charset="-122"/>
                </a:rPr>
                <a:t>25%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5420127" y="3447064"/>
              <a:ext cx="540943" cy="56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55"/>
                </a:lnSpc>
              </a:pPr>
              <a:r>
                <a:rPr lang="en-US" sz="1255">
                  <a:solidFill>
                    <a:srgbClr val="000000"/>
                  </a:solidFill>
                  <a:ea typeface="思源黑体-粗体" panose="020B0800000000000000" charset="-122"/>
                </a:rPr>
                <a:t>项目2</a:t>
              </a:r>
            </a:p>
            <a:p>
              <a:pPr algn="ctr">
                <a:lnSpc>
                  <a:spcPts val="1755"/>
                </a:lnSpc>
              </a:pPr>
              <a:r>
                <a:rPr lang="en-US" sz="1255">
                  <a:solidFill>
                    <a:srgbClr val="000000"/>
                  </a:solidFill>
                  <a:latin typeface="思源黑体-粗体" panose="020B0800000000000000" charset="-122"/>
                </a:rPr>
                <a:t>11%</a:t>
              </a:r>
            </a:p>
          </p:txBody>
        </p:sp>
        <p:grpSp>
          <p:nvGrpSpPr>
            <p:cNvPr id="37" name="Group 37"/>
            <p:cNvGrpSpPr>
              <a:grpSpLocks noChangeAspect="1"/>
            </p:cNvGrpSpPr>
            <p:nvPr/>
          </p:nvGrpSpPr>
          <p:grpSpPr>
            <a:xfrm>
              <a:off x="59017" y="0"/>
              <a:ext cx="5371090" cy="5371090"/>
              <a:chOff x="0" y="0"/>
              <a:chExt cx="2540000" cy="25400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1270000" y="0"/>
                <a:ext cx="1285798" cy="1333474"/>
              </a:xfrm>
              <a:custGeom>
                <a:avLst/>
                <a:gdLst/>
                <a:ahLst/>
                <a:cxnLst/>
                <a:rect l="l" t="t" r="r" b="b"/>
                <a:pathLst>
                  <a:path w="1285798" h="1333474">
                    <a:moveTo>
                      <a:pt x="0" y="0"/>
                    </a:moveTo>
                    <a:cubicBezTo>
                      <a:pt x="347841" y="0"/>
                      <a:pt x="680458" y="142671"/>
                      <a:pt x="920193" y="394703"/>
                    </a:cubicBezTo>
                    <a:cubicBezTo>
                      <a:pt x="1159929" y="646735"/>
                      <a:pt x="1285798" y="986067"/>
                      <a:pt x="1268413" y="1333474"/>
                    </a:cubicBezTo>
                    <a:lnTo>
                      <a:pt x="634206" y="1301737"/>
                    </a:lnTo>
                    <a:cubicBezTo>
                      <a:pt x="642899" y="1128034"/>
                      <a:pt x="579964" y="958368"/>
                      <a:pt x="460097" y="832352"/>
                    </a:cubicBezTo>
                    <a:cubicBezTo>
                      <a:pt x="340229" y="706336"/>
                      <a:pt x="173920" y="635000"/>
                      <a:pt x="0" y="63500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39" name="Freeform 39"/>
              <p:cNvSpPr/>
              <p:nvPr/>
            </p:nvSpPr>
            <p:spPr>
              <a:xfrm>
                <a:off x="1738435" y="1270000"/>
                <a:ext cx="801565" cy="857424"/>
              </a:xfrm>
              <a:custGeom>
                <a:avLst/>
                <a:gdLst/>
                <a:ahLst/>
                <a:cxnLst/>
                <a:rect l="l" t="t" r="r" b="b"/>
                <a:pathLst>
                  <a:path w="801565" h="857424">
                    <a:moveTo>
                      <a:pt x="801565" y="0"/>
                    </a:moveTo>
                    <a:cubicBezTo>
                      <a:pt x="801565" y="317394"/>
                      <a:pt x="682719" y="623285"/>
                      <a:pt x="468434" y="857424"/>
                    </a:cubicBezTo>
                    <a:lnTo>
                      <a:pt x="0" y="428712"/>
                    </a:lnTo>
                    <a:cubicBezTo>
                      <a:pt x="107142" y="311642"/>
                      <a:pt x="166565" y="158697"/>
                      <a:pt x="166565" y="0"/>
                    </a:cubicBezTo>
                    <a:close/>
                  </a:path>
                </a:pathLst>
              </a:custGeom>
              <a:solidFill>
                <a:srgbClr val="A9B23A"/>
              </a:solidFill>
            </p:spPr>
          </p:sp>
          <p:sp>
            <p:nvSpPr>
              <p:cNvPr id="40" name="Freeform 40"/>
              <p:cNvSpPr/>
              <p:nvPr/>
            </p:nvSpPr>
            <p:spPr>
              <a:xfrm>
                <a:off x="25651" y="1396981"/>
                <a:ext cx="2222900" cy="1223692"/>
              </a:xfrm>
              <a:custGeom>
                <a:avLst/>
                <a:gdLst/>
                <a:ahLst/>
                <a:cxnLst/>
                <a:rect l="l" t="t" r="r" b="b"/>
                <a:pathLst>
                  <a:path w="2222900" h="1223692">
                    <a:moveTo>
                      <a:pt x="2222901" y="682547"/>
                    </a:moveTo>
                    <a:cubicBezTo>
                      <a:pt x="1911191" y="1059340"/>
                      <a:pt x="1410834" y="1223692"/>
                      <a:pt x="936411" y="1105121"/>
                    </a:cubicBezTo>
                    <a:cubicBezTo>
                      <a:pt x="461989" y="986549"/>
                      <a:pt x="97789" y="606119"/>
                      <a:pt x="0" y="126981"/>
                    </a:cubicBezTo>
                    <a:lnTo>
                      <a:pt x="622175" y="0"/>
                    </a:lnTo>
                    <a:cubicBezTo>
                      <a:pt x="671069" y="239569"/>
                      <a:pt x="853169" y="429784"/>
                      <a:pt x="1090380" y="489070"/>
                    </a:cubicBezTo>
                    <a:cubicBezTo>
                      <a:pt x="1327591" y="548356"/>
                      <a:pt x="1577770" y="466179"/>
                      <a:pt x="1733625" y="277783"/>
                    </a:cubicBezTo>
                    <a:close/>
                  </a:path>
                </a:pathLst>
              </a:custGeom>
              <a:solidFill>
                <a:srgbClr val="689238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-57704" y="0"/>
                <a:ext cx="1327641" cy="1585836"/>
              </a:xfrm>
              <a:custGeom>
                <a:avLst/>
                <a:gdLst/>
                <a:ahLst/>
                <a:cxnLst/>
                <a:rect l="l" t="t" r="r" b="b"/>
                <a:pathLst>
                  <a:path w="1327641" h="1585836">
                    <a:moveTo>
                      <a:pt x="97603" y="1585836"/>
                    </a:moveTo>
                    <a:cubicBezTo>
                      <a:pt x="0" y="1205695"/>
                      <a:pt x="83635" y="801783"/>
                      <a:pt x="324168" y="491658"/>
                    </a:cubicBezTo>
                    <a:cubicBezTo>
                      <a:pt x="564701" y="181533"/>
                      <a:pt x="935106" y="39"/>
                      <a:pt x="1327577" y="0"/>
                    </a:cubicBezTo>
                    <a:lnTo>
                      <a:pt x="1327641" y="635000"/>
                    </a:lnTo>
                    <a:cubicBezTo>
                      <a:pt x="1131405" y="635020"/>
                      <a:pt x="946203" y="725767"/>
                      <a:pt x="825936" y="880829"/>
                    </a:cubicBezTo>
                    <a:cubicBezTo>
                      <a:pt x="705670" y="1035892"/>
                      <a:pt x="663852" y="1237848"/>
                      <a:pt x="712654" y="1427918"/>
                    </a:cubicBezTo>
                    <a:close/>
                  </a:path>
                </a:pathLst>
              </a:custGeom>
              <a:solidFill>
                <a:srgbClr val="326F37"/>
              </a:solidFill>
            </p:spPr>
          </p:sp>
        </p:grpSp>
      </p:grpSp>
      <p:sp>
        <p:nvSpPr>
          <p:cNvPr id="46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数据分析</a:t>
            </a:r>
          </a:p>
        </p:txBody>
      </p:sp>
      <p:pic>
        <p:nvPicPr>
          <p:cNvPr id="43" name="图片 42" descr="校徽+校名+英文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13" name="Group 13"/>
          <p:cNvGrpSpPr/>
          <p:nvPr/>
        </p:nvGrpSpPr>
        <p:grpSpPr>
          <a:xfrm>
            <a:off x="8396932" y="3943536"/>
            <a:ext cx="4661187" cy="4114800"/>
            <a:chOff x="0" y="0"/>
            <a:chExt cx="6214916" cy="5486400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6214916" cy="548640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2731522" y="244404"/>
              <a:ext cx="792512" cy="792512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5166835" y="4448275"/>
              <a:ext cx="813620" cy="81362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217895" y="4448275"/>
              <a:ext cx="813620" cy="81362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8993845" y="1751688"/>
            <a:ext cx="3497841" cy="1761727"/>
            <a:chOff x="0" y="-66675"/>
            <a:chExt cx="4663787" cy="2348970"/>
          </a:xfrm>
        </p:grpSpPr>
        <p:sp>
          <p:nvSpPr>
            <p:cNvPr id="21" name="TextBox 21"/>
            <p:cNvSpPr txBox="1"/>
            <p:nvPr/>
          </p:nvSpPr>
          <p:spPr>
            <a:xfrm>
              <a:off x="0" y="784541"/>
              <a:ext cx="4663787" cy="14977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4663787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ea typeface="字由点字匹喏曹"/>
                </a:rPr>
                <a:t>项目I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385204" y="5896559"/>
            <a:ext cx="2317195" cy="2161777"/>
            <a:chOff x="0" y="-66675"/>
            <a:chExt cx="3089593" cy="2882370"/>
          </a:xfrm>
        </p:grpSpPr>
        <p:sp>
          <p:nvSpPr>
            <p:cNvPr id="24" name="TextBox 24"/>
            <p:cNvSpPr txBox="1"/>
            <p:nvPr/>
          </p:nvSpPr>
          <p:spPr>
            <a:xfrm>
              <a:off x="0" y="784541"/>
              <a:ext cx="3089593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66675"/>
              <a:ext cx="3089593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ea typeface="字由点字匹喏曹"/>
                </a:rPr>
                <a:t>项目II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3594384" y="5896559"/>
            <a:ext cx="2250037" cy="2161777"/>
            <a:chOff x="0" y="-66675"/>
            <a:chExt cx="3000050" cy="2882370"/>
          </a:xfrm>
        </p:grpSpPr>
        <p:sp>
          <p:nvSpPr>
            <p:cNvPr id="27" name="TextBox 27"/>
            <p:cNvSpPr txBox="1"/>
            <p:nvPr/>
          </p:nvSpPr>
          <p:spPr>
            <a:xfrm>
              <a:off x="0" y="784541"/>
              <a:ext cx="3000050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66675"/>
              <a:ext cx="3000050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ea typeface="字由点字匹喏曹"/>
                </a:rPr>
                <a:t>项目III</a:t>
              </a:r>
            </a:p>
          </p:txBody>
        </p:sp>
      </p:grpSp>
      <p:sp>
        <p:nvSpPr>
          <p:cNvPr id="41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市场环境</a:t>
            </a:r>
          </a:p>
        </p:txBody>
      </p:sp>
      <p:pic>
        <p:nvPicPr>
          <p:cNvPr id="30" name="图片 29" descr="校徽+校名+英文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9129397" y="2195941"/>
            <a:ext cx="6638824" cy="3922839"/>
            <a:chOff x="0" y="0"/>
            <a:chExt cx="1748497" cy="103317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48497" cy="1033176"/>
            </a:xfrm>
            <a:custGeom>
              <a:avLst/>
              <a:gdLst/>
              <a:ahLst/>
              <a:cxnLst/>
              <a:rect l="l" t="t" r="r" b="b"/>
              <a:pathLst>
                <a:path w="1748497" h="1033176">
                  <a:moveTo>
                    <a:pt x="0" y="0"/>
                  </a:moveTo>
                  <a:lnTo>
                    <a:pt x="1748497" y="0"/>
                  </a:lnTo>
                  <a:lnTo>
                    <a:pt x="1748497" y="1033176"/>
                  </a:lnTo>
                  <a:lnTo>
                    <a:pt x="0" y="10331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F6CD47"/>
              </a:solidFill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18" name="Group 18"/>
          <p:cNvGrpSpPr/>
          <p:nvPr/>
        </p:nvGrpSpPr>
        <p:grpSpPr>
          <a:xfrm>
            <a:off x="4999827" y="2240211"/>
            <a:ext cx="3073878" cy="502285"/>
            <a:chOff x="0" y="-42574"/>
            <a:chExt cx="4098505" cy="669714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4098505" cy="613775"/>
              <a:chOff x="0" y="0"/>
              <a:chExt cx="809581" cy="121239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09581" cy="121239"/>
              </a:xfrm>
              <a:custGeom>
                <a:avLst/>
                <a:gdLst/>
                <a:ahLst/>
                <a:cxnLst/>
                <a:rect l="l" t="t" r="r" b="b"/>
                <a:pathLst>
                  <a:path w="809581" h="121239">
                    <a:moveTo>
                      <a:pt x="0" y="0"/>
                    </a:moveTo>
                    <a:lnTo>
                      <a:pt x="809581" y="0"/>
                    </a:lnTo>
                    <a:lnTo>
                      <a:pt x="809581" y="121239"/>
                    </a:lnTo>
                    <a:lnTo>
                      <a:pt x="0" y="121239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0" y="-42574"/>
              <a:ext cx="4098505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chemeClr val="bg1"/>
                  </a:solidFill>
                  <a:ea typeface="字由点字匹喏曹"/>
                </a:rPr>
                <a:t>反思结果I</a:t>
              </a:r>
              <a:r>
                <a:rPr lang="en-US" sz="2800" b="1">
                  <a:solidFill>
                    <a:schemeClr val="bg1"/>
                  </a:solidFill>
                  <a:latin typeface="字由点字匹喏曹"/>
                </a:rPr>
                <a:t> 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4999827" y="4482544"/>
            <a:ext cx="3073878" cy="502285"/>
            <a:chOff x="0" y="-42574"/>
            <a:chExt cx="4098505" cy="66971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4098505" cy="613775"/>
              <a:chOff x="0" y="0"/>
              <a:chExt cx="809581" cy="121239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09581" cy="121239"/>
              </a:xfrm>
              <a:custGeom>
                <a:avLst/>
                <a:gdLst/>
                <a:ahLst/>
                <a:cxnLst/>
                <a:rect l="l" t="t" r="r" b="b"/>
                <a:pathLst>
                  <a:path w="809581" h="121239">
                    <a:moveTo>
                      <a:pt x="0" y="0"/>
                    </a:moveTo>
                    <a:lnTo>
                      <a:pt x="809581" y="0"/>
                    </a:lnTo>
                    <a:lnTo>
                      <a:pt x="809581" y="121239"/>
                    </a:lnTo>
                    <a:lnTo>
                      <a:pt x="0" y="121239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0" y="-42574"/>
              <a:ext cx="4098505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chemeClr val="bg1"/>
                  </a:solidFill>
                  <a:ea typeface="字由点字匹喏曹"/>
                </a:rPr>
                <a:t>反思结果II</a:t>
              </a:r>
              <a:r>
                <a:rPr lang="en-US" sz="2800" b="1">
                  <a:solidFill>
                    <a:schemeClr val="bg1"/>
                  </a:solidFill>
                  <a:latin typeface="字由点字匹喏曹"/>
                </a:rPr>
                <a:t> </a:t>
              </a: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4999827" y="2800757"/>
            <a:ext cx="3073878" cy="1151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1600" dirty="0" err="1">
                <a:solidFill>
                  <a:srgbClr val="FFBD59"/>
                </a:solidFill>
                <a:ea typeface="思源黑体-粗体" panose="020B0800000000000000" charset="-122"/>
              </a:rPr>
              <a:t>演示文稿是一种实用的工具，可以是演示，演讲，报告等。大部分时间，它们都是在为观众服务</a:t>
            </a:r>
            <a:r>
              <a:rPr lang="en-US" sz="1600" dirty="0">
                <a:solidFill>
                  <a:srgbClr val="FFBD59"/>
                </a:solidFill>
                <a:ea typeface="思源黑体-粗体" panose="020B0800000000000000" charset="-122"/>
              </a:rPr>
              <a:t>。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999827" y="5043090"/>
            <a:ext cx="3073878" cy="1151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1600" dirty="0" err="1">
                <a:solidFill>
                  <a:srgbClr val="FFBD59"/>
                </a:solidFill>
                <a:ea typeface="思源黑体-粗体" panose="020B0800000000000000" charset="-122"/>
              </a:rPr>
              <a:t>演示文稿是一种实用的工具，可以是演示，演讲，报告等。大部分时间，它们都是在为观众服务</a:t>
            </a:r>
            <a:r>
              <a:rPr lang="en-US" sz="1600" dirty="0">
                <a:solidFill>
                  <a:srgbClr val="FFBD59"/>
                </a:solidFill>
                <a:ea typeface="思源黑体-粗体" panose="020B0800000000000000" charset="-122"/>
              </a:rPr>
              <a:t>。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999827" y="6747430"/>
            <a:ext cx="10844594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1800">
                <a:solidFill>
                  <a:srgbClr val="FFBD59"/>
                </a:solidFill>
                <a:ea typeface="字由点字匹喏曹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</a:p>
        </p:txBody>
      </p:sp>
      <p:grpSp>
        <p:nvGrpSpPr>
          <p:cNvPr id="33" name="Group 33"/>
          <p:cNvGrpSpPr/>
          <p:nvPr/>
        </p:nvGrpSpPr>
        <p:grpSpPr>
          <a:xfrm rot="-10800000">
            <a:off x="4999827" y="8639206"/>
            <a:ext cx="800251" cy="109552"/>
            <a:chOff x="0" y="0"/>
            <a:chExt cx="210766" cy="2885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10766" cy="28853"/>
            </a:xfrm>
            <a:custGeom>
              <a:avLst/>
              <a:gdLst/>
              <a:ahLst/>
              <a:cxnLst/>
              <a:rect l="l" t="t" r="r" b="b"/>
              <a:pathLst>
                <a:path w="210766" h="28853">
                  <a:moveTo>
                    <a:pt x="14427" y="0"/>
                  </a:moveTo>
                  <a:lnTo>
                    <a:pt x="196339" y="0"/>
                  </a:lnTo>
                  <a:cubicBezTo>
                    <a:pt x="200165" y="0"/>
                    <a:pt x="203835" y="1520"/>
                    <a:pt x="206540" y="4225"/>
                  </a:cubicBezTo>
                  <a:cubicBezTo>
                    <a:pt x="209246" y="6931"/>
                    <a:pt x="210766" y="10600"/>
                    <a:pt x="210766" y="14427"/>
                  </a:cubicBezTo>
                  <a:lnTo>
                    <a:pt x="210766" y="14427"/>
                  </a:lnTo>
                  <a:cubicBezTo>
                    <a:pt x="210766" y="18253"/>
                    <a:pt x="209246" y="21922"/>
                    <a:pt x="206540" y="24628"/>
                  </a:cubicBezTo>
                  <a:cubicBezTo>
                    <a:pt x="203835" y="27333"/>
                    <a:pt x="200165" y="28853"/>
                    <a:pt x="196339" y="28853"/>
                  </a:cubicBezTo>
                  <a:lnTo>
                    <a:pt x="14427" y="28853"/>
                  </a:lnTo>
                  <a:cubicBezTo>
                    <a:pt x="10600" y="28853"/>
                    <a:pt x="6931" y="27333"/>
                    <a:pt x="4225" y="24628"/>
                  </a:cubicBezTo>
                  <a:cubicBezTo>
                    <a:pt x="1520" y="21922"/>
                    <a:pt x="0" y="18253"/>
                    <a:pt x="0" y="14427"/>
                  </a:cubicBezTo>
                  <a:lnTo>
                    <a:pt x="0" y="14427"/>
                  </a:lnTo>
                  <a:cubicBezTo>
                    <a:pt x="0" y="10600"/>
                    <a:pt x="1520" y="6931"/>
                    <a:pt x="4225" y="4225"/>
                  </a:cubicBezTo>
                  <a:cubicBezTo>
                    <a:pt x="6931" y="1520"/>
                    <a:pt x="10600" y="0"/>
                    <a:pt x="1442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39" name="图片 38" descr="969b9436f6095f6e76c3c76279103a6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352280" y="2400300"/>
            <a:ext cx="6639560" cy="3950335"/>
          </a:xfrm>
          <a:prstGeom prst="rect">
            <a:avLst/>
          </a:prstGeom>
        </p:spPr>
      </p:pic>
      <p:sp>
        <p:nvSpPr>
          <p:cNvPr id="41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问题反思</a:t>
            </a:r>
          </a:p>
        </p:txBody>
      </p:sp>
      <p:pic>
        <p:nvPicPr>
          <p:cNvPr id="29" name="图片 28" descr="校徽+校名+英文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sp>
        <p:nvSpPr>
          <p:cNvPr id="22" name="矩形 21"/>
          <p:cNvSpPr/>
          <p:nvPr/>
        </p:nvSpPr>
        <p:spPr>
          <a:xfrm>
            <a:off x="4603115" y="5676900"/>
            <a:ext cx="1600200" cy="685800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14859000" y="2402840"/>
            <a:ext cx="1600200" cy="685800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4954250" y="5661660"/>
            <a:ext cx="1600200" cy="685800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48200" y="2400300"/>
            <a:ext cx="1600200" cy="685800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16" name="Group 16"/>
          <p:cNvGrpSpPr/>
          <p:nvPr/>
        </p:nvGrpSpPr>
        <p:grpSpPr>
          <a:xfrm>
            <a:off x="4253343" y="2476244"/>
            <a:ext cx="2455875" cy="2283495"/>
            <a:chOff x="0" y="-66675"/>
            <a:chExt cx="3274500" cy="3044661"/>
          </a:xfrm>
        </p:grpSpPr>
        <p:sp>
          <p:nvSpPr>
            <p:cNvPr id="17" name="TextBox 17"/>
            <p:cNvSpPr txBox="1"/>
            <p:nvPr/>
          </p:nvSpPr>
          <p:spPr>
            <a:xfrm>
              <a:off x="0" y="946832"/>
              <a:ext cx="3274500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 dirty="0" err="1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</a:t>
              </a:r>
              <a:r>
                <a:rPr lang="en-US" sz="1600" dirty="0">
                  <a:solidFill>
                    <a:srgbClr val="FFBD59"/>
                  </a:solidFill>
                  <a:ea typeface="思源黑体-粗体" panose="020B0800000000000000" charset="-122"/>
                </a:rPr>
                <a:t>。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3274500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对策一 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4401549" y="2494024"/>
            <a:ext cx="2547315" cy="2283495"/>
            <a:chOff x="0" y="-66675"/>
            <a:chExt cx="3396420" cy="3044661"/>
          </a:xfrm>
        </p:grpSpPr>
        <p:sp>
          <p:nvSpPr>
            <p:cNvPr id="20" name="TextBox 20"/>
            <p:cNvSpPr txBox="1"/>
            <p:nvPr/>
          </p:nvSpPr>
          <p:spPr>
            <a:xfrm>
              <a:off x="0" y="946832"/>
              <a:ext cx="3396420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66675"/>
              <a:ext cx="3396420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对策二 </a:t>
              </a:r>
            </a:p>
          </p:txBody>
        </p:sp>
      </p:grpSp>
      <p:sp>
        <p:nvSpPr>
          <p:cNvPr id="41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对策实施</a:t>
            </a:r>
          </a:p>
        </p:txBody>
      </p:sp>
      <p:grpSp>
        <p:nvGrpSpPr>
          <p:cNvPr id="35" name="Group 16"/>
          <p:cNvGrpSpPr/>
          <p:nvPr/>
        </p:nvGrpSpPr>
        <p:grpSpPr>
          <a:xfrm>
            <a:off x="4191113" y="5752844"/>
            <a:ext cx="2455875" cy="2283495"/>
            <a:chOff x="0" y="-66675"/>
            <a:chExt cx="3274500" cy="3044661"/>
          </a:xfrm>
        </p:grpSpPr>
        <p:sp>
          <p:nvSpPr>
            <p:cNvPr id="36" name="TextBox 17"/>
            <p:cNvSpPr txBox="1"/>
            <p:nvPr/>
          </p:nvSpPr>
          <p:spPr>
            <a:xfrm>
              <a:off x="0" y="946832"/>
              <a:ext cx="3274500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37" name="TextBox 18"/>
            <p:cNvSpPr txBox="1"/>
            <p:nvPr/>
          </p:nvSpPr>
          <p:spPr>
            <a:xfrm>
              <a:off x="0" y="-66675"/>
              <a:ext cx="3274500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对策</a:t>
              </a:r>
              <a:r>
                <a:rPr lang="zh-CN" altLang="en-US" sz="28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三</a:t>
              </a:r>
              <a:r>
                <a:rPr lang="en-US" sz="28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 </a:t>
              </a:r>
            </a:p>
          </p:txBody>
        </p:sp>
      </p:grpSp>
      <p:grpSp>
        <p:nvGrpSpPr>
          <p:cNvPr id="38" name="Group 16"/>
          <p:cNvGrpSpPr/>
          <p:nvPr/>
        </p:nvGrpSpPr>
        <p:grpSpPr>
          <a:xfrm>
            <a:off x="14511768" y="5752844"/>
            <a:ext cx="2455875" cy="2283495"/>
            <a:chOff x="0" y="-66675"/>
            <a:chExt cx="3274500" cy="3044661"/>
          </a:xfrm>
        </p:grpSpPr>
        <p:sp>
          <p:nvSpPr>
            <p:cNvPr id="39" name="TextBox 17"/>
            <p:cNvSpPr txBox="1"/>
            <p:nvPr/>
          </p:nvSpPr>
          <p:spPr>
            <a:xfrm>
              <a:off x="0" y="946832"/>
              <a:ext cx="3274500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40" name="TextBox 18"/>
            <p:cNvSpPr txBox="1"/>
            <p:nvPr/>
          </p:nvSpPr>
          <p:spPr>
            <a:xfrm>
              <a:off x="0" y="-66675"/>
              <a:ext cx="3274500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对策</a:t>
              </a:r>
              <a:r>
                <a:rPr lang="zh-CN" altLang="en-US" sz="28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四</a:t>
              </a:r>
              <a:r>
                <a:rPr lang="en-US" sz="28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 </a:t>
              </a:r>
            </a:p>
          </p:txBody>
        </p:sp>
      </p:grpSp>
      <p:grpSp>
        <p:nvGrpSpPr>
          <p:cNvPr id="42" name="Group 12"/>
          <p:cNvGrpSpPr/>
          <p:nvPr/>
        </p:nvGrpSpPr>
        <p:grpSpPr>
          <a:xfrm>
            <a:off x="7016117" y="3079226"/>
            <a:ext cx="6638824" cy="3922839"/>
            <a:chOff x="0" y="0"/>
            <a:chExt cx="1748497" cy="1033176"/>
          </a:xfrm>
        </p:grpSpPr>
        <p:sp>
          <p:nvSpPr>
            <p:cNvPr id="43" name="Freeform 13"/>
            <p:cNvSpPr/>
            <p:nvPr/>
          </p:nvSpPr>
          <p:spPr>
            <a:xfrm>
              <a:off x="0" y="0"/>
              <a:ext cx="1748497" cy="1033176"/>
            </a:xfrm>
            <a:custGeom>
              <a:avLst/>
              <a:gdLst/>
              <a:ahLst/>
              <a:cxnLst/>
              <a:rect l="l" t="t" r="r" b="b"/>
              <a:pathLst>
                <a:path w="1748497" h="1033176">
                  <a:moveTo>
                    <a:pt x="0" y="0"/>
                  </a:moveTo>
                  <a:lnTo>
                    <a:pt x="1748497" y="0"/>
                  </a:lnTo>
                  <a:lnTo>
                    <a:pt x="1748497" y="1033176"/>
                  </a:lnTo>
                  <a:lnTo>
                    <a:pt x="0" y="10331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>
              <a:solidFill>
                <a:srgbClr val="F6CD47"/>
              </a:solidFill>
            </a:ln>
          </p:spPr>
        </p:sp>
        <p:sp>
          <p:nvSpPr>
            <p:cNvPr id="44" name="TextBox 1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45" name="图片 44" descr="/Users/qu/Desktop/ebd00fecbl1879e2da29b186cf283464.JPGebd00fecbl1879e2da29b186cf28346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239000" y="3390900"/>
            <a:ext cx="6639560" cy="3735705"/>
          </a:xfrm>
          <a:prstGeom prst="rect">
            <a:avLst/>
          </a:prstGeom>
        </p:spPr>
      </p:pic>
      <p:pic>
        <p:nvPicPr>
          <p:cNvPr id="15" name="图片 14" descr="校徽+校名+英文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ebd00fecbl1879e2da29b186cf28346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1650" cy="10287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837533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837533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197729" y="4773027"/>
            <a:ext cx="5474659" cy="88327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9399905" y="3998595"/>
            <a:ext cx="7969250" cy="15798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320"/>
              </a:lnSpc>
              <a:spcBef>
                <a:spcPct val="0"/>
              </a:spcBef>
            </a:pPr>
            <a:r>
              <a:rPr lang="zh-CN" altLang="en-US" sz="8800" b="1">
                <a:solidFill>
                  <a:srgbClr val="FF914D"/>
                </a:solidFill>
                <a:latin typeface="黑体" charset="0"/>
                <a:ea typeface="黑体" charset="0"/>
              </a:rPr>
              <a:t>新年规划及展望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429000" y="3162300"/>
            <a:ext cx="1970405" cy="186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4560"/>
              </a:lnSpc>
              <a:spcBef>
                <a:spcPct val="0"/>
              </a:spcBef>
            </a:pPr>
            <a:r>
              <a:rPr 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99905" y="5480050"/>
            <a:ext cx="8030210" cy="2870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b="1" spc="1052">
                <a:solidFill>
                  <a:srgbClr val="FFBD59"/>
                </a:solidFill>
                <a:latin typeface="黑体" charset="0"/>
                <a:ea typeface="黑体" charset="0"/>
                <a:sym typeface="+mn-ea"/>
              </a:rPr>
              <a:t>New Year Plans and Prospects</a:t>
            </a:r>
            <a:endParaRPr lang="en-US" sz="1600" b="1" spc="483">
              <a:solidFill>
                <a:srgbClr val="FFBD59"/>
              </a:solidFill>
              <a:latin typeface="黑体" charset="0"/>
              <a:ea typeface="黑体" charset="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026484" y="7383520"/>
            <a:ext cx="5078519" cy="667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1400">
                <a:solidFill>
                  <a:srgbClr val="FFBD59"/>
                </a:solidFill>
                <a:ea typeface="思源黑体-粗体" panose="020B0800000000000000" charset="-122"/>
              </a:rPr>
              <a:t>演示文稿是一种实用的工具，可以是演示，演讲，报告等。大部分时间，它们都是在为观众服务。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6276169" y="8746617"/>
            <a:ext cx="800251" cy="109552"/>
            <a:chOff x="0" y="0"/>
            <a:chExt cx="210766" cy="2885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10766" cy="28853"/>
            </a:xfrm>
            <a:custGeom>
              <a:avLst/>
              <a:gdLst/>
              <a:ahLst/>
              <a:cxnLst/>
              <a:rect l="l" t="t" r="r" b="b"/>
              <a:pathLst>
                <a:path w="210766" h="28853">
                  <a:moveTo>
                    <a:pt x="14427" y="0"/>
                  </a:moveTo>
                  <a:lnTo>
                    <a:pt x="196339" y="0"/>
                  </a:lnTo>
                  <a:cubicBezTo>
                    <a:pt x="200165" y="0"/>
                    <a:pt x="203835" y="1520"/>
                    <a:pt x="206540" y="4225"/>
                  </a:cubicBezTo>
                  <a:cubicBezTo>
                    <a:pt x="209246" y="6931"/>
                    <a:pt x="210766" y="10600"/>
                    <a:pt x="210766" y="14427"/>
                  </a:cubicBezTo>
                  <a:lnTo>
                    <a:pt x="210766" y="14427"/>
                  </a:lnTo>
                  <a:cubicBezTo>
                    <a:pt x="210766" y="18253"/>
                    <a:pt x="209246" y="21922"/>
                    <a:pt x="206540" y="24628"/>
                  </a:cubicBezTo>
                  <a:cubicBezTo>
                    <a:pt x="203835" y="27333"/>
                    <a:pt x="200165" y="28853"/>
                    <a:pt x="196339" y="28853"/>
                  </a:cubicBezTo>
                  <a:lnTo>
                    <a:pt x="14427" y="28853"/>
                  </a:lnTo>
                  <a:cubicBezTo>
                    <a:pt x="10600" y="28853"/>
                    <a:pt x="6931" y="27333"/>
                    <a:pt x="4225" y="24628"/>
                  </a:cubicBezTo>
                  <a:cubicBezTo>
                    <a:pt x="1520" y="21922"/>
                    <a:pt x="0" y="18253"/>
                    <a:pt x="0" y="14427"/>
                  </a:cubicBezTo>
                  <a:lnTo>
                    <a:pt x="0" y="14427"/>
                  </a:lnTo>
                  <a:cubicBezTo>
                    <a:pt x="0" y="10600"/>
                    <a:pt x="1520" y="6931"/>
                    <a:pt x="4225" y="4225"/>
                  </a:cubicBezTo>
                  <a:cubicBezTo>
                    <a:pt x="6931" y="1520"/>
                    <a:pt x="10600" y="0"/>
                    <a:pt x="1442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20" name="图片 19" descr="校徽+校名+英文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" y="342900"/>
            <a:ext cx="5732145" cy="1910715"/>
          </a:xfrm>
          <a:prstGeom prst="rect">
            <a:avLst/>
          </a:prstGeom>
        </p:spPr>
      </p:pic>
      <p:pic>
        <p:nvPicPr>
          <p:cNvPr id="22" name="图片 21" descr="黑白色的花&#10;&#10;描述已自动生成">
            <a:extLst>
              <a:ext uri="{FF2B5EF4-FFF2-40B4-BE49-F238E27FC236}">
                <a16:creationId xmlns:a16="http://schemas.microsoft.com/office/drawing/2014/main" id="{A72B34F2-0B83-05D9-3618-0A1534B556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0627" y="6156782"/>
            <a:ext cx="4647248" cy="464724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sp>
        <p:nvSpPr>
          <p:cNvPr id="17" name="矩形 16"/>
          <p:cNvSpPr/>
          <p:nvPr/>
        </p:nvSpPr>
        <p:spPr>
          <a:xfrm>
            <a:off x="4800600" y="4243705"/>
            <a:ext cx="4247515" cy="723900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800600" y="6550025"/>
            <a:ext cx="3498850" cy="723900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4800600" y="1779270"/>
            <a:ext cx="3498850" cy="723900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13" name="Group 13"/>
          <p:cNvGrpSpPr/>
          <p:nvPr/>
        </p:nvGrpSpPr>
        <p:grpSpPr>
          <a:xfrm>
            <a:off x="11654790" y="2091776"/>
            <a:ext cx="3162300" cy="6103620"/>
            <a:chOff x="0" y="0"/>
            <a:chExt cx="832869" cy="16075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32869" cy="1607538"/>
            </a:xfrm>
            <a:custGeom>
              <a:avLst/>
              <a:gdLst/>
              <a:ahLst/>
              <a:cxnLst/>
              <a:rect l="l" t="t" r="r" b="b"/>
              <a:pathLst>
                <a:path w="832869" h="1607538">
                  <a:moveTo>
                    <a:pt x="0" y="0"/>
                  </a:moveTo>
                  <a:lnTo>
                    <a:pt x="832869" y="0"/>
                  </a:lnTo>
                  <a:lnTo>
                    <a:pt x="832869" y="1607538"/>
                  </a:lnTo>
                  <a:lnTo>
                    <a:pt x="0" y="1607538"/>
                  </a:ln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37" name="Group 13"/>
          <p:cNvGrpSpPr/>
          <p:nvPr/>
        </p:nvGrpSpPr>
        <p:grpSpPr>
          <a:xfrm>
            <a:off x="12919710" y="2420620"/>
            <a:ext cx="3162300" cy="5422900"/>
            <a:chOff x="0" y="0"/>
            <a:chExt cx="832869" cy="1607538"/>
          </a:xfrm>
        </p:grpSpPr>
        <p:sp>
          <p:nvSpPr>
            <p:cNvPr id="38" name="Freeform 14"/>
            <p:cNvSpPr/>
            <p:nvPr/>
          </p:nvSpPr>
          <p:spPr>
            <a:xfrm>
              <a:off x="0" y="0"/>
              <a:ext cx="832869" cy="1607538"/>
            </a:xfrm>
            <a:custGeom>
              <a:avLst/>
              <a:gdLst/>
              <a:ahLst/>
              <a:cxnLst/>
              <a:rect l="l" t="t" r="r" b="b"/>
              <a:pathLst>
                <a:path w="832869" h="1607538">
                  <a:moveTo>
                    <a:pt x="0" y="0"/>
                  </a:moveTo>
                  <a:lnTo>
                    <a:pt x="832869" y="0"/>
                  </a:lnTo>
                  <a:lnTo>
                    <a:pt x="832869" y="1607538"/>
                  </a:lnTo>
                  <a:lnTo>
                    <a:pt x="0" y="1607538"/>
                  </a:ln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39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34" name="图片 33" descr="fb177db52k4ff1754caf3769d089f9e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73000" y="2602865"/>
            <a:ext cx="3361690" cy="5043170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4952520" y="1877548"/>
            <a:ext cx="5894021" cy="1581932"/>
            <a:chOff x="0" y="-57150"/>
            <a:chExt cx="7858695" cy="2109242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57150"/>
              <a:ext cx="7858695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  <a:spcBef>
                  <a:spcPct val="0"/>
                </a:spcBef>
              </a:pPr>
              <a:r>
                <a:rPr lang="en-US" sz="24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加强合作 拓宽宣传范围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087738"/>
              <a:ext cx="7858695" cy="964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4952520" y="4331188"/>
            <a:ext cx="5894021" cy="1581932"/>
            <a:chOff x="0" y="-57150"/>
            <a:chExt cx="7858695" cy="2109242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57150"/>
              <a:ext cx="7858695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  <a:spcBef>
                  <a:spcPct val="0"/>
                </a:spcBef>
              </a:pPr>
              <a:r>
                <a:rPr lang="en-US" sz="2400" b="1">
                  <a:solidFill>
                    <a:schemeClr val="bg1"/>
                  </a:solidFill>
                  <a:latin typeface="黑体" charset="0"/>
                  <a:ea typeface="黑体" charset="0"/>
                </a:rPr>
                <a:t>完善人才培养及绩效考核制度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1087738"/>
              <a:ext cx="7858695" cy="964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4952520" y="6708457"/>
            <a:ext cx="5894021" cy="1581932"/>
            <a:chOff x="0" y="-57150"/>
            <a:chExt cx="7858695" cy="2109242"/>
          </a:xfrm>
        </p:grpSpPr>
        <p:sp>
          <p:nvSpPr>
            <p:cNvPr id="29" name="TextBox 29"/>
            <p:cNvSpPr txBox="1"/>
            <p:nvPr/>
          </p:nvSpPr>
          <p:spPr>
            <a:xfrm>
              <a:off x="0" y="-57150"/>
              <a:ext cx="7858695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  <a:spcBef>
                  <a:spcPct val="0"/>
                </a:spcBef>
              </a:pPr>
              <a:r>
                <a:rPr lang="en-US" sz="2400" b="1">
                  <a:solidFill>
                    <a:schemeClr val="bg1"/>
                  </a:solidFill>
                  <a:latin typeface="黑体" charset="0"/>
                  <a:ea typeface="黑体" charset="0"/>
                  <a:cs typeface="黑体" charset="0"/>
                </a:rPr>
                <a:t>加强合作 拓宽宣传范围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1087738"/>
              <a:ext cx="7858695" cy="964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sp>
        <p:nvSpPr>
          <p:cNvPr id="41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总体规划</a:t>
            </a:r>
          </a:p>
        </p:txBody>
      </p:sp>
      <p:pic>
        <p:nvPicPr>
          <p:cNvPr id="18" name="图片 17" descr="校徽+校名+英文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13" name="Group 13"/>
          <p:cNvGrpSpPr/>
          <p:nvPr/>
        </p:nvGrpSpPr>
        <p:grpSpPr>
          <a:xfrm>
            <a:off x="5655716" y="2448382"/>
            <a:ext cx="2733675" cy="2329241"/>
            <a:chOff x="0" y="0"/>
            <a:chExt cx="719980" cy="61346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19980" cy="613463"/>
            </a:xfrm>
            <a:custGeom>
              <a:avLst/>
              <a:gdLst/>
              <a:ahLst/>
              <a:cxnLst/>
              <a:rect l="l" t="t" r="r" b="b"/>
              <a:pathLst>
                <a:path w="719980" h="613463">
                  <a:moveTo>
                    <a:pt x="144435" y="0"/>
                  </a:moveTo>
                  <a:lnTo>
                    <a:pt x="575545" y="0"/>
                  </a:lnTo>
                  <a:cubicBezTo>
                    <a:pt x="613852" y="0"/>
                    <a:pt x="650589" y="15217"/>
                    <a:pt x="677676" y="42304"/>
                  </a:cubicBezTo>
                  <a:cubicBezTo>
                    <a:pt x="704763" y="69391"/>
                    <a:pt x="719980" y="106128"/>
                    <a:pt x="719980" y="144435"/>
                  </a:cubicBezTo>
                  <a:lnTo>
                    <a:pt x="719980" y="469028"/>
                  </a:lnTo>
                  <a:cubicBezTo>
                    <a:pt x="719980" y="507334"/>
                    <a:pt x="704763" y="544072"/>
                    <a:pt x="677676" y="571159"/>
                  </a:cubicBezTo>
                  <a:cubicBezTo>
                    <a:pt x="650589" y="598245"/>
                    <a:pt x="613852" y="613463"/>
                    <a:pt x="575545" y="613463"/>
                  </a:cubicBezTo>
                  <a:lnTo>
                    <a:pt x="144435" y="613463"/>
                  </a:lnTo>
                  <a:cubicBezTo>
                    <a:pt x="64666" y="613463"/>
                    <a:pt x="0" y="548797"/>
                    <a:pt x="0" y="469028"/>
                  </a:cubicBezTo>
                  <a:lnTo>
                    <a:pt x="0" y="144435"/>
                  </a:lnTo>
                  <a:cubicBezTo>
                    <a:pt x="0" y="64666"/>
                    <a:pt x="64666" y="0"/>
                    <a:pt x="144435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351874" y="5481142"/>
            <a:ext cx="2733675" cy="2329241"/>
            <a:chOff x="0" y="0"/>
            <a:chExt cx="719980" cy="61346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19980" cy="613463"/>
            </a:xfrm>
            <a:custGeom>
              <a:avLst/>
              <a:gdLst/>
              <a:ahLst/>
              <a:cxnLst/>
              <a:rect l="l" t="t" r="r" b="b"/>
              <a:pathLst>
                <a:path w="719980" h="613463">
                  <a:moveTo>
                    <a:pt x="144435" y="0"/>
                  </a:moveTo>
                  <a:lnTo>
                    <a:pt x="575545" y="0"/>
                  </a:lnTo>
                  <a:cubicBezTo>
                    <a:pt x="613852" y="0"/>
                    <a:pt x="650589" y="15217"/>
                    <a:pt x="677676" y="42304"/>
                  </a:cubicBezTo>
                  <a:cubicBezTo>
                    <a:pt x="704763" y="69391"/>
                    <a:pt x="719980" y="106128"/>
                    <a:pt x="719980" y="144435"/>
                  </a:cubicBezTo>
                  <a:lnTo>
                    <a:pt x="719980" y="469028"/>
                  </a:lnTo>
                  <a:cubicBezTo>
                    <a:pt x="719980" y="507334"/>
                    <a:pt x="704763" y="544072"/>
                    <a:pt x="677676" y="571159"/>
                  </a:cubicBezTo>
                  <a:cubicBezTo>
                    <a:pt x="650589" y="598245"/>
                    <a:pt x="613852" y="613463"/>
                    <a:pt x="575545" y="613463"/>
                  </a:cubicBezTo>
                  <a:lnTo>
                    <a:pt x="144435" y="613463"/>
                  </a:lnTo>
                  <a:cubicBezTo>
                    <a:pt x="64666" y="613463"/>
                    <a:pt x="0" y="548797"/>
                    <a:pt x="0" y="469028"/>
                  </a:cubicBezTo>
                  <a:lnTo>
                    <a:pt x="0" y="144435"/>
                  </a:lnTo>
                  <a:cubicBezTo>
                    <a:pt x="0" y="64666"/>
                    <a:pt x="64666" y="0"/>
                    <a:pt x="144435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811432" y="2448382"/>
            <a:ext cx="2733675" cy="2329241"/>
            <a:chOff x="0" y="0"/>
            <a:chExt cx="719980" cy="61346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719980" cy="613463"/>
            </a:xfrm>
            <a:custGeom>
              <a:avLst/>
              <a:gdLst/>
              <a:ahLst/>
              <a:cxnLst/>
              <a:rect l="l" t="t" r="r" b="b"/>
              <a:pathLst>
                <a:path w="719980" h="613463">
                  <a:moveTo>
                    <a:pt x="144435" y="0"/>
                  </a:moveTo>
                  <a:lnTo>
                    <a:pt x="575545" y="0"/>
                  </a:lnTo>
                  <a:cubicBezTo>
                    <a:pt x="613852" y="0"/>
                    <a:pt x="650589" y="15217"/>
                    <a:pt x="677676" y="42304"/>
                  </a:cubicBezTo>
                  <a:cubicBezTo>
                    <a:pt x="704763" y="69391"/>
                    <a:pt x="719980" y="106128"/>
                    <a:pt x="719980" y="144435"/>
                  </a:cubicBezTo>
                  <a:lnTo>
                    <a:pt x="719980" y="469028"/>
                  </a:lnTo>
                  <a:cubicBezTo>
                    <a:pt x="719980" y="507334"/>
                    <a:pt x="704763" y="544072"/>
                    <a:pt x="677676" y="571159"/>
                  </a:cubicBezTo>
                  <a:cubicBezTo>
                    <a:pt x="650589" y="598245"/>
                    <a:pt x="613852" y="613463"/>
                    <a:pt x="575545" y="613463"/>
                  </a:cubicBezTo>
                  <a:lnTo>
                    <a:pt x="144435" y="613463"/>
                  </a:lnTo>
                  <a:cubicBezTo>
                    <a:pt x="64666" y="613463"/>
                    <a:pt x="0" y="548797"/>
                    <a:pt x="0" y="469028"/>
                  </a:cubicBezTo>
                  <a:lnTo>
                    <a:pt x="0" y="144435"/>
                  </a:lnTo>
                  <a:cubicBezTo>
                    <a:pt x="0" y="64666"/>
                    <a:pt x="64666" y="0"/>
                    <a:pt x="144435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6479038" y="3267191"/>
            <a:ext cx="1087030" cy="691623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296347" y="6299951"/>
            <a:ext cx="844730" cy="691623"/>
          </a:xfrm>
          <a:prstGeom prst="rect">
            <a:avLst/>
          </a:prstGeom>
        </p:spPr>
      </p:pic>
      <p:grpSp>
        <p:nvGrpSpPr>
          <p:cNvPr id="27" name="Group 27"/>
          <p:cNvGrpSpPr/>
          <p:nvPr/>
        </p:nvGrpSpPr>
        <p:grpSpPr>
          <a:xfrm>
            <a:off x="5722162" y="5540725"/>
            <a:ext cx="2600783" cy="2160068"/>
            <a:chOff x="0" y="-66675"/>
            <a:chExt cx="3467711" cy="2880091"/>
          </a:xfrm>
        </p:grpSpPr>
        <p:sp>
          <p:nvSpPr>
            <p:cNvPr id="28" name="TextBox 28"/>
            <p:cNvSpPr txBox="1"/>
            <p:nvPr/>
          </p:nvSpPr>
          <p:spPr>
            <a:xfrm>
              <a:off x="0" y="-66675"/>
              <a:ext cx="3467711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latin typeface="黑体" charset="0"/>
                  <a:ea typeface="黑体" charset="0"/>
                  <a:cs typeface="黑体" charset="0"/>
                </a:rPr>
                <a:t>人力资源规划 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782262"/>
              <a:ext cx="3467711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418320" y="2507965"/>
            <a:ext cx="2600783" cy="2160068"/>
            <a:chOff x="0" y="-66675"/>
            <a:chExt cx="3467711" cy="2880091"/>
          </a:xfrm>
        </p:grpSpPr>
        <p:sp>
          <p:nvSpPr>
            <p:cNvPr id="31" name="TextBox 31"/>
            <p:cNvSpPr txBox="1"/>
            <p:nvPr/>
          </p:nvSpPr>
          <p:spPr>
            <a:xfrm>
              <a:off x="0" y="-66675"/>
              <a:ext cx="3467711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员工培训开发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782262"/>
              <a:ext cx="3467711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877877" y="5540725"/>
            <a:ext cx="2600783" cy="2160068"/>
            <a:chOff x="0" y="-66675"/>
            <a:chExt cx="3467711" cy="2880091"/>
          </a:xfrm>
        </p:grpSpPr>
        <p:sp>
          <p:nvSpPr>
            <p:cNvPr id="34" name="TextBox 34"/>
            <p:cNvSpPr txBox="1"/>
            <p:nvPr/>
          </p:nvSpPr>
          <p:spPr>
            <a:xfrm>
              <a:off x="0" y="-66675"/>
              <a:ext cx="3467711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薪酬及绩效管理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782262"/>
              <a:ext cx="3467711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sp>
        <p:nvSpPr>
          <p:cNvPr id="41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重点工作</a:t>
            </a:r>
          </a:p>
        </p:txBody>
      </p:sp>
      <p:pic>
        <p:nvPicPr>
          <p:cNvPr id="37" name="图片 36" descr="校徽+校名+英文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  <p:pic>
        <p:nvPicPr>
          <p:cNvPr id="26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588498" y="3279256"/>
            <a:ext cx="1087030" cy="691623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4349522" y="2236470"/>
            <a:ext cx="12559258" cy="5814060"/>
            <a:chOff x="0" y="0"/>
            <a:chExt cx="3307788" cy="15312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307788" cy="1531275"/>
            </a:xfrm>
            <a:custGeom>
              <a:avLst/>
              <a:gdLst/>
              <a:ahLst/>
              <a:cxnLst/>
              <a:rect l="l" t="t" r="r" b="b"/>
              <a:pathLst>
                <a:path w="3307788" h="1531275">
                  <a:moveTo>
                    <a:pt x="18493" y="0"/>
                  </a:moveTo>
                  <a:lnTo>
                    <a:pt x="3289295" y="0"/>
                  </a:lnTo>
                  <a:cubicBezTo>
                    <a:pt x="3294200" y="0"/>
                    <a:pt x="3298903" y="1948"/>
                    <a:pt x="3302372" y="5416"/>
                  </a:cubicBezTo>
                  <a:cubicBezTo>
                    <a:pt x="3305840" y="8885"/>
                    <a:pt x="3307788" y="13588"/>
                    <a:pt x="3307788" y="18493"/>
                  </a:cubicBezTo>
                  <a:lnTo>
                    <a:pt x="3307788" y="1512782"/>
                  </a:lnTo>
                  <a:cubicBezTo>
                    <a:pt x="3307788" y="1517687"/>
                    <a:pt x="3305840" y="1522391"/>
                    <a:pt x="3302372" y="1525859"/>
                  </a:cubicBezTo>
                  <a:cubicBezTo>
                    <a:pt x="3298903" y="1529327"/>
                    <a:pt x="3294200" y="1531275"/>
                    <a:pt x="3289295" y="1531275"/>
                  </a:cubicBezTo>
                  <a:lnTo>
                    <a:pt x="18493" y="1531275"/>
                  </a:lnTo>
                  <a:cubicBezTo>
                    <a:pt x="13588" y="1531275"/>
                    <a:pt x="8885" y="1529327"/>
                    <a:pt x="5416" y="1525859"/>
                  </a:cubicBezTo>
                  <a:cubicBezTo>
                    <a:pt x="1948" y="1522391"/>
                    <a:pt x="0" y="1517687"/>
                    <a:pt x="0" y="1512782"/>
                  </a:cubicBezTo>
                  <a:lnTo>
                    <a:pt x="0" y="18493"/>
                  </a:lnTo>
                  <a:cubicBezTo>
                    <a:pt x="0" y="13588"/>
                    <a:pt x="1948" y="8885"/>
                    <a:pt x="5416" y="5416"/>
                  </a:cubicBezTo>
                  <a:cubicBezTo>
                    <a:pt x="8885" y="1948"/>
                    <a:pt x="13588" y="0"/>
                    <a:pt x="1849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>
              <a:solidFill>
                <a:srgbClr val="F6CD47"/>
              </a:solidFill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 rot="5400000">
            <a:off x="6912921" y="4236542"/>
            <a:ext cx="2704100" cy="0"/>
          </a:xfrm>
          <a:prstGeom prst="line">
            <a:avLst/>
          </a:prstGeom>
          <a:ln w="1905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 rot="5400000">
            <a:off x="11378241" y="4236542"/>
            <a:ext cx="2704100" cy="0"/>
          </a:xfrm>
          <a:prstGeom prst="line">
            <a:avLst/>
          </a:prstGeom>
          <a:ln w="1905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rot="-10800000">
            <a:off x="4590353" y="6030552"/>
            <a:ext cx="11754311" cy="0"/>
          </a:xfrm>
          <a:prstGeom prst="line">
            <a:avLst/>
          </a:prstGeom>
          <a:ln w="1905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907562" y="1604802"/>
            <a:ext cx="3049404" cy="180296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79912" y="4313533"/>
            <a:ext cx="1887664" cy="41148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4934199" y="6602052"/>
            <a:ext cx="10848546" cy="923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1800" b="1">
                <a:solidFill>
                  <a:srgbClr val="FFBD59"/>
                </a:solidFill>
                <a:ea typeface="字由点字匹喏曹"/>
              </a:rPr>
              <a:t>演示文稿是一种实用的工具，可以是演示，演讲，报告等。大部分时间，它们都是在为观众服务。演示文稿是一种实用的工具，可以是演示，演讲，报告等。大部分时间，它们都是在为观众服务。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4934199" y="3126701"/>
            <a:ext cx="2501423" cy="2195870"/>
            <a:chOff x="0" y="-57150"/>
            <a:chExt cx="3335231" cy="2927826"/>
          </a:xfrm>
        </p:grpSpPr>
        <p:sp>
          <p:nvSpPr>
            <p:cNvPr id="25" name="TextBox 25"/>
            <p:cNvSpPr txBox="1"/>
            <p:nvPr/>
          </p:nvSpPr>
          <p:spPr>
            <a:xfrm>
              <a:off x="0" y="-57150"/>
              <a:ext cx="3335231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福利津贴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839522"/>
              <a:ext cx="3335231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16797" y="3126701"/>
            <a:ext cx="2501423" cy="2195870"/>
            <a:chOff x="0" y="-57150"/>
            <a:chExt cx="3335231" cy="2927826"/>
          </a:xfrm>
        </p:grpSpPr>
        <p:sp>
          <p:nvSpPr>
            <p:cNvPr id="28" name="TextBox 28"/>
            <p:cNvSpPr txBox="1"/>
            <p:nvPr/>
          </p:nvSpPr>
          <p:spPr>
            <a:xfrm>
              <a:off x="0" y="-57150"/>
              <a:ext cx="3335231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宣传资源整合开拓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839522"/>
              <a:ext cx="3335231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3502006" y="3126701"/>
            <a:ext cx="2501423" cy="2195870"/>
            <a:chOff x="0" y="-57150"/>
            <a:chExt cx="3335231" cy="2927826"/>
          </a:xfrm>
        </p:grpSpPr>
        <p:sp>
          <p:nvSpPr>
            <p:cNvPr id="31" name="TextBox 31"/>
            <p:cNvSpPr txBox="1"/>
            <p:nvPr/>
          </p:nvSpPr>
          <p:spPr>
            <a:xfrm>
              <a:off x="0" y="-57150"/>
              <a:ext cx="3335231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招聘管理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839522"/>
              <a:ext cx="3335231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sp>
        <p:nvSpPr>
          <p:cNvPr id="41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常规工作</a:t>
            </a:r>
          </a:p>
        </p:txBody>
      </p:sp>
      <p:pic>
        <p:nvPicPr>
          <p:cNvPr id="34" name="图片 33" descr="校徽+校名+英文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17" name="Group 17"/>
          <p:cNvGrpSpPr/>
          <p:nvPr/>
        </p:nvGrpSpPr>
        <p:grpSpPr>
          <a:xfrm>
            <a:off x="5361869" y="1708270"/>
            <a:ext cx="4869850" cy="1760220"/>
            <a:chOff x="0" y="0"/>
            <a:chExt cx="6493133" cy="2346960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6493133" cy="2346960"/>
              <a:chOff x="0" y="0"/>
              <a:chExt cx="1282594" cy="463597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282594" cy="463597"/>
              </a:xfrm>
              <a:custGeom>
                <a:avLst/>
                <a:gdLst/>
                <a:ahLst/>
                <a:cxnLst/>
                <a:rect l="l" t="t" r="r" b="b"/>
                <a:pathLst>
                  <a:path w="1282594" h="463597">
                    <a:moveTo>
                      <a:pt x="55642" y="0"/>
                    </a:moveTo>
                    <a:lnTo>
                      <a:pt x="1226952" y="0"/>
                    </a:lnTo>
                    <a:cubicBezTo>
                      <a:pt x="1241709" y="0"/>
                      <a:pt x="1255862" y="5862"/>
                      <a:pt x="1266297" y="16297"/>
                    </a:cubicBezTo>
                    <a:cubicBezTo>
                      <a:pt x="1276732" y="26732"/>
                      <a:pt x="1282594" y="40885"/>
                      <a:pt x="1282594" y="55642"/>
                    </a:cubicBezTo>
                    <a:lnTo>
                      <a:pt x="1282594" y="407955"/>
                    </a:lnTo>
                    <a:cubicBezTo>
                      <a:pt x="1282594" y="422712"/>
                      <a:pt x="1276732" y="436865"/>
                      <a:pt x="1266297" y="447300"/>
                    </a:cubicBezTo>
                    <a:cubicBezTo>
                      <a:pt x="1255862" y="457735"/>
                      <a:pt x="1241709" y="463597"/>
                      <a:pt x="1226952" y="463597"/>
                    </a:cubicBezTo>
                    <a:lnTo>
                      <a:pt x="55642" y="463597"/>
                    </a:lnTo>
                    <a:cubicBezTo>
                      <a:pt x="40885" y="463597"/>
                      <a:pt x="26732" y="457735"/>
                      <a:pt x="16297" y="447300"/>
                    </a:cubicBezTo>
                    <a:cubicBezTo>
                      <a:pt x="5862" y="436865"/>
                      <a:pt x="0" y="422712"/>
                      <a:pt x="0" y="407955"/>
                    </a:cubicBezTo>
                    <a:lnTo>
                      <a:pt x="0" y="55642"/>
                    </a:lnTo>
                    <a:cubicBezTo>
                      <a:pt x="0" y="40885"/>
                      <a:pt x="5862" y="26732"/>
                      <a:pt x="16297" y="16297"/>
                    </a:cubicBezTo>
                    <a:cubicBezTo>
                      <a:pt x="26732" y="5862"/>
                      <a:pt x="40885" y="0"/>
                      <a:pt x="5564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>
                <a:solidFill>
                  <a:srgbClr val="F6CD47"/>
                </a:solidFill>
              </a:ln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164159" y="256116"/>
              <a:ext cx="6164814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FF914D"/>
                  </a:solidFill>
                  <a:latin typeface="黑体" charset="0"/>
                  <a:ea typeface="黑体" charset="0"/>
                  <a:cs typeface="黑体" charset="0"/>
                </a:rPr>
                <a:t>2023业绩总额较22年增长20%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64159" y="1093046"/>
              <a:ext cx="6164814" cy="964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sp>
        <p:nvSpPr>
          <p:cNvPr id="43" name="Freeform 14"/>
          <p:cNvSpPr/>
          <p:nvPr/>
        </p:nvSpPr>
        <p:spPr>
          <a:xfrm>
            <a:off x="4492625" y="4376420"/>
            <a:ext cx="3881755" cy="3846195"/>
          </a:xfrm>
          <a:custGeom>
            <a:avLst/>
            <a:gdLst/>
            <a:ahLst/>
            <a:cxnLst/>
            <a:rect l="l" t="t" r="r" b="b"/>
            <a:pathLst>
              <a:path w="809173" h="81280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9050">
            <a:solidFill>
              <a:srgbClr val="F6CD47"/>
            </a:solidFill>
          </a:ln>
        </p:spPr>
      </p:sp>
      <p:grpSp>
        <p:nvGrpSpPr>
          <p:cNvPr id="23" name="Group 23"/>
          <p:cNvGrpSpPr/>
          <p:nvPr/>
        </p:nvGrpSpPr>
        <p:grpSpPr>
          <a:xfrm>
            <a:off x="8334375" y="3449440"/>
            <a:ext cx="4921117" cy="1760220"/>
            <a:chOff x="0" y="0"/>
            <a:chExt cx="6561490" cy="2346960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6493133" cy="2346960"/>
              <a:chOff x="0" y="0"/>
              <a:chExt cx="1282594" cy="46359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282594" cy="463597"/>
              </a:xfrm>
              <a:custGeom>
                <a:avLst/>
                <a:gdLst/>
                <a:ahLst/>
                <a:cxnLst/>
                <a:rect l="l" t="t" r="r" b="b"/>
                <a:pathLst>
                  <a:path w="1282594" h="463597">
                    <a:moveTo>
                      <a:pt x="55642" y="0"/>
                    </a:moveTo>
                    <a:lnTo>
                      <a:pt x="1226952" y="0"/>
                    </a:lnTo>
                    <a:cubicBezTo>
                      <a:pt x="1241709" y="0"/>
                      <a:pt x="1255862" y="5862"/>
                      <a:pt x="1266297" y="16297"/>
                    </a:cubicBezTo>
                    <a:cubicBezTo>
                      <a:pt x="1276732" y="26732"/>
                      <a:pt x="1282594" y="40885"/>
                      <a:pt x="1282594" y="55642"/>
                    </a:cubicBezTo>
                    <a:lnTo>
                      <a:pt x="1282594" y="407955"/>
                    </a:lnTo>
                    <a:cubicBezTo>
                      <a:pt x="1282594" y="422712"/>
                      <a:pt x="1276732" y="436865"/>
                      <a:pt x="1266297" y="447300"/>
                    </a:cubicBezTo>
                    <a:cubicBezTo>
                      <a:pt x="1255862" y="457735"/>
                      <a:pt x="1241709" y="463597"/>
                      <a:pt x="1226952" y="463597"/>
                    </a:cubicBezTo>
                    <a:lnTo>
                      <a:pt x="55642" y="463597"/>
                    </a:lnTo>
                    <a:cubicBezTo>
                      <a:pt x="40885" y="463597"/>
                      <a:pt x="26732" y="457735"/>
                      <a:pt x="16297" y="447300"/>
                    </a:cubicBezTo>
                    <a:cubicBezTo>
                      <a:pt x="5862" y="436865"/>
                      <a:pt x="0" y="422712"/>
                      <a:pt x="0" y="407955"/>
                    </a:cubicBezTo>
                    <a:lnTo>
                      <a:pt x="0" y="55642"/>
                    </a:lnTo>
                    <a:cubicBezTo>
                      <a:pt x="0" y="40885"/>
                      <a:pt x="5862" y="26732"/>
                      <a:pt x="16297" y="16297"/>
                    </a:cubicBezTo>
                    <a:cubicBezTo>
                      <a:pt x="26732" y="5862"/>
                      <a:pt x="40885" y="0"/>
                      <a:pt x="5564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>
                <a:solidFill>
                  <a:srgbClr val="F6CD47"/>
                </a:solidFill>
              </a:ln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396676" y="186530"/>
              <a:ext cx="6164814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FF914D"/>
                  </a:solidFill>
                  <a:latin typeface="黑体" charset="0"/>
                  <a:ea typeface="黑体" charset="0"/>
                  <a:cs typeface="黑体" charset="0"/>
                </a:rPr>
                <a:t>市场占有度同比提高15%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396676" y="1023460"/>
              <a:ext cx="6164814" cy="964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1751811" y="5190610"/>
            <a:ext cx="4869850" cy="1760220"/>
            <a:chOff x="0" y="0"/>
            <a:chExt cx="6493133" cy="2346960"/>
          </a:xfrm>
        </p:grpSpPr>
        <p:grpSp>
          <p:nvGrpSpPr>
            <p:cNvPr id="30" name="Group 30"/>
            <p:cNvGrpSpPr/>
            <p:nvPr/>
          </p:nvGrpSpPr>
          <p:grpSpPr>
            <a:xfrm>
              <a:off x="0" y="0"/>
              <a:ext cx="6493133" cy="2346960"/>
              <a:chOff x="0" y="0"/>
              <a:chExt cx="1282594" cy="463597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1282594" cy="463597"/>
              </a:xfrm>
              <a:custGeom>
                <a:avLst/>
                <a:gdLst/>
                <a:ahLst/>
                <a:cxnLst/>
                <a:rect l="l" t="t" r="r" b="b"/>
                <a:pathLst>
                  <a:path w="1282594" h="463597">
                    <a:moveTo>
                      <a:pt x="55642" y="0"/>
                    </a:moveTo>
                    <a:lnTo>
                      <a:pt x="1226952" y="0"/>
                    </a:lnTo>
                    <a:cubicBezTo>
                      <a:pt x="1241709" y="0"/>
                      <a:pt x="1255862" y="5862"/>
                      <a:pt x="1266297" y="16297"/>
                    </a:cubicBezTo>
                    <a:cubicBezTo>
                      <a:pt x="1276732" y="26732"/>
                      <a:pt x="1282594" y="40885"/>
                      <a:pt x="1282594" y="55642"/>
                    </a:cubicBezTo>
                    <a:lnTo>
                      <a:pt x="1282594" y="407955"/>
                    </a:lnTo>
                    <a:cubicBezTo>
                      <a:pt x="1282594" y="422712"/>
                      <a:pt x="1276732" y="436865"/>
                      <a:pt x="1266297" y="447300"/>
                    </a:cubicBezTo>
                    <a:cubicBezTo>
                      <a:pt x="1255862" y="457735"/>
                      <a:pt x="1241709" y="463597"/>
                      <a:pt x="1226952" y="463597"/>
                    </a:cubicBezTo>
                    <a:lnTo>
                      <a:pt x="55642" y="463597"/>
                    </a:lnTo>
                    <a:cubicBezTo>
                      <a:pt x="40885" y="463597"/>
                      <a:pt x="26732" y="457735"/>
                      <a:pt x="16297" y="447300"/>
                    </a:cubicBezTo>
                    <a:cubicBezTo>
                      <a:pt x="5862" y="436865"/>
                      <a:pt x="0" y="422712"/>
                      <a:pt x="0" y="407955"/>
                    </a:cubicBezTo>
                    <a:lnTo>
                      <a:pt x="0" y="55642"/>
                    </a:lnTo>
                    <a:cubicBezTo>
                      <a:pt x="0" y="40885"/>
                      <a:pt x="5862" y="26732"/>
                      <a:pt x="16297" y="16297"/>
                    </a:cubicBezTo>
                    <a:cubicBezTo>
                      <a:pt x="26732" y="5862"/>
                      <a:pt x="40885" y="0"/>
                      <a:pt x="5564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>
                <a:solidFill>
                  <a:srgbClr val="F6CD47"/>
                </a:solidFill>
              </a:ln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33" name="TextBox 33"/>
            <p:cNvSpPr txBox="1"/>
            <p:nvPr/>
          </p:nvSpPr>
          <p:spPr>
            <a:xfrm>
              <a:off x="328319" y="150745"/>
              <a:ext cx="6164814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FF914D"/>
                  </a:solidFill>
                  <a:latin typeface="黑体" charset="0"/>
                  <a:ea typeface="黑体" charset="0"/>
                  <a:cs typeface="黑体" charset="0"/>
                </a:rPr>
                <a:t>市场推广投入较22年增长20%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328319" y="987675"/>
              <a:ext cx="6164814" cy="964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</p:grpSp>
      <p:sp>
        <p:nvSpPr>
          <p:cNvPr id="41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预期目标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086600" y="5582920"/>
            <a:ext cx="3630295" cy="3911600"/>
          </a:xfrm>
          <a:prstGeom prst="rect">
            <a:avLst/>
          </a:prstGeom>
        </p:spPr>
      </p:pic>
      <p:pic>
        <p:nvPicPr>
          <p:cNvPr id="16" name="图片 15" descr="校徽+校名+英文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grpSp>
        <p:nvGrpSpPr>
          <p:cNvPr id="38" name="Group 5"/>
          <p:cNvGrpSpPr/>
          <p:nvPr/>
        </p:nvGrpSpPr>
        <p:grpSpPr>
          <a:xfrm>
            <a:off x="10657205" y="5765165"/>
            <a:ext cx="1343660" cy="1343660"/>
            <a:chOff x="0" y="0"/>
            <a:chExt cx="812800" cy="812800"/>
          </a:xfrm>
        </p:grpSpPr>
        <p:sp>
          <p:nvSpPr>
            <p:cNvPr id="39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40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35" name="Group 5"/>
          <p:cNvGrpSpPr/>
          <p:nvPr/>
        </p:nvGrpSpPr>
        <p:grpSpPr>
          <a:xfrm>
            <a:off x="4352925" y="5733415"/>
            <a:ext cx="1375410" cy="1375410"/>
            <a:chOff x="0" y="0"/>
            <a:chExt cx="812800" cy="812800"/>
          </a:xfrm>
        </p:grpSpPr>
        <p:sp>
          <p:nvSpPr>
            <p:cNvPr id="3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3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31" name="Group 5"/>
          <p:cNvGrpSpPr/>
          <p:nvPr/>
        </p:nvGrpSpPr>
        <p:grpSpPr>
          <a:xfrm>
            <a:off x="10626090" y="2203450"/>
            <a:ext cx="1321435" cy="1321435"/>
            <a:chOff x="0" y="0"/>
            <a:chExt cx="812800" cy="812800"/>
          </a:xfrm>
        </p:grpSpPr>
        <p:sp>
          <p:nvSpPr>
            <p:cNvPr id="33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34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2" name="Group 5"/>
          <p:cNvGrpSpPr/>
          <p:nvPr/>
        </p:nvGrpSpPr>
        <p:grpSpPr>
          <a:xfrm>
            <a:off x="4309110" y="2195195"/>
            <a:ext cx="1350010" cy="1350010"/>
            <a:chOff x="0" y="0"/>
            <a:chExt cx="812800" cy="812800"/>
          </a:xfrm>
        </p:grpSpPr>
        <p:sp>
          <p:nvSpPr>
            <p:cNvPr id="28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30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014330" y="2819284"/>
            <a:ext cx="3595790" cy="409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FF914D"/>
                </a:solidFill>
                <a:latin typeface="等线" charset="0"/>
                <a:ea typeface="等线" charset="0"/>
              </a:rPr>
              <a:t>年度工作回顾</a:t>
            </a:r>
            <a:endParaRPr lang="en-US" sz="2400" b="1" dirty="0">
              <a:solidFill>
                <a:srgbClr val="FF914D"/>
              </a:solidFill>
              <a:latin typeface="等线" charset="0"/>
              <a:ea typeface="等线" charset="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014330" y="3397389"/>
            <a:ext cx="3595790" cy="1170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1600" dirty="0" err="1">
                <a:solidFill>
                  <a:srgbClr val="FFBD59"/>
                </a:solidFill>
                <a:ea typeface="WenQuanYi" panose="020B0606030804020204" charset="-122"/>
              </a:rPr>
              <a:t>演示文稿是一种实用的工具，可以是演示，演讲，报告等。大部分时间，它们都是在为观众服务</a:t>
            </a:r>
            <a:r>
              <a:rPr lang="en-US" sz="1600" dirty="0">
                <a:solidFill>
                  <a:srgbClr val="FFBD59"/>
                </a:solidFill>
                <a:ea typeface="WenQuanYi" panose="020B0606030804020204" charset="-122"/>
              </a:rPr>
              <a:t>。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429356" y="3397389"/>
            <a:ext cx="3595790" cy="1170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1600">
                <a:solidFill>
                  <a:srgbClr val="FFBD59"/>
                </a:solidFill>
                <a:ea typeface="WenQuanYi" panose="020B0606030804020204" charset="-122"/>
              </a:rPr>
              <a:t>演示文稿是一种实用的工具，可以是演示，演讲，报告等。大部分时间，它们都是在为观众服务。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429356" y="2819284"/>
            <a:ext cx="3595790" cy="430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b="1">
                <a:solidFill>
                  <a:srgbClr val="FF914D"/>
                </a:solidFill>
                <a:latin typeface="等线" charset="0"/>
                <a:ea typeface="等线" charset="0"/>
              </a:rPr>
              <a:t>优劣势及机遇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014330" y="6140369"/>
            <a:ext cx="3595790" cy="430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b="1">
                <a:solidFill>
                  <a:srgbClr val="FF914D"/>
                </a:solidFill>
                <a:latin typeface="等线" charset="0"/>
                <a:ea typeface="等线" charset="0"/>
              </a:rPr>
              <a:t>总结反思与对策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014330" y="6718475"/>
            <a:ext cx="3595790" cy="1170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1600">
                <a:solidFill>
                  <a:srgbClr val="FFBD59"/>
                </a:solidFill>
                <a:ea typeface="WenQuanYi" panose="020B0606030804020204" charset="-122"/>
              </a:rPr>
              <a:t>演示文稿是一种实用的工具，可以是演示，演讲，报告等。大部分时间，它们都是在为观众服务。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429356" y="6140369"/>
            <a:ext cx="3595790" cy="430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b="1">
                <a:solidFill>
                  <a:srgbClr val="FF914D"/>
                </a:solidFill>
                <a:latin typeface="等线" charset="0"/>
                <a:ea typeface="等线" charset="0"/>
              </a:rPr>
              <a:t>新年规划与展望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429356" y="6718475"/>
            <a:ext cx="3595790" cy="1170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1600">
                <a:solidFill>
                  <a:srgbClr val="FFBD59"/>
                </a:solidFill>
                <a:ea typeface="WenQuanYi" panose="020B0606030804020204" charset="-122"/>
              </a:rPr>
              <a:t>演示文稿是一种实用的工具，可以是演示，演讲，报告等。大部分时间，它们都是在为观众服务。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818967" y="2529978"/>
            <a:ext cx="894040" cy="157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20"/>
              </a:lnSpc>
            </a:pPr>
            <a:r>
              <a:rPr lang="en-US" sz="8800" dirty="0">
                <a:solidFill>
                  <a:srgbClr val="FF914D"/>
                </a:solidFill>
                <a:latin typeface="儷黑 Pro" panose="020B0500000000000000" charset="-122"/>
                <a:ea typeface="儷黑 Pro" panose="020B0500000000000000" charset="-122"/>
              </a:rPr>
              <a:t>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106691" y="2529978"/>
            <a:ext cx="894040" cy="157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20"/>
              </a:lnSpc>
            </a:pPr>
            <a:r>
              <a:rPr lang="en-US" sz="8800" dirty="0">
                <a:solidFill>
                  <a:srgbClr val="FF914D"/>
                </a:solidFill>
                <a:latin typeface="儷黑 Pro" panose="020B0500000000000000" charset="-122"/>
                <a:ea typeface="儷黑 Pro" panose="020B0500000000000000" charset="-122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952952" y="6016544"/>
            <a:ext cx="894040" cy="157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20"/>
              </a:lnSpc>
            </a:pPr>
            <a:r>
              <a:rPr lang="en-US" sz="8800">
                <a:solidFill>
                  <a:srgbClr val="FF914D"/>
                </a:solidFill>
                <a:latin typeface="儷黑 Pro" panose="020B0500000000000000" charset="-122"/>
                <a:ea typeface="儷黑 Pro" panose="020B0500000000000000" charset="-122"/>
              </a:rPr>
              <a:t>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259091" y="6016544"/>
            <a:ext cx="894040" cy="157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20"/>
              </a:lnSpc>
            </a:pPr>
            <a:r>
              <a:rPr lang="en-US" sz="8800">
                <a:solidFill>
                  <a:srgbClr val="FF914D"/>
                </a:solidFill>
                <a:latin typeface="儷黑 Pro" panose="020B0500000000000000" charset="-122"/>
                <a:ea typeface="儷黑 Pro" panose="020B0500000000000000" charset="-122"/>
              </a:rPr>
              <a:t>4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" y="962025"/>
            <a:ext cx="274320" cy="7617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1439">
                <a:solidFill>
                  <a:srgbClr val="FFBD59"/>
                </a:solidFill>
                <a:latin typeface="黑体" charset="0"/>
                <a:ea typeface="黑体" charset="0"/>
              </a:rPr>
              <a:t>Investment Business Plan</a:t>
            </a:r>
          </a:p>
        </p:txBody>
      </p:sp>
      <p:sp>
        <p:nvSpPr>
          <p:cNvPr id="27" name="AutoShape 27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32" name="文本框 31"/>
          <p:cNvSpPr txBox="1"/>
          <p:nvPr/>
        </p:nvSpPr>
        <p:spPr>
          <a:xfrm>
            <a:off x="1524000" y="699135"/>
            <a:ext cx="1659890" cy="89052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 fontAlgn="auto"/>
            <a:r>
              <a:rPr lang="en-US" sz="9600" b="1" spc="312">
                <a:solidFill>
                  <a:srgbClr val="FF914D"/>
                </a:solidFill>
                <a:latin typeface="黑体" charset="0"/>
                <a:ea typeface="黑体" charset="0"/>
                <a:sym typeface="+mn-ea"/>
              </a:rPr>
              <a:t>CONTENTS</a:t>
            </a:r>
            <a:endParaRPr lang="en-US" altLang="en-US" sz="9600" b="1" spc="312">
              <a:solidFill>
                <a:srgbClr val="FF914D"/>
              </a:solidFill>
              <a:latin typeface="黑体" charset="0"/>
              <a:ea typeface="黑体" charset="0"/>
              <a:sym typeface="+mn-ea"/>
            </a:endParaRPr>
          </a:p>
        </p:txBody>
      </p:sp>
      <p:pic>
        <p:nvPicPr>
          <p:cNvPr id="29" name="图片 28" descr="校徽+校名+英文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  <p:pic>
        <p:nvPicPr>
          <p:cNvPr id="42" name="图片 41" descr="卡通人物&#10;&#10;低可信度描述已自动生成">
            <a:extLst>
              <a:ext uri="{FF2B5EF4-FFF2-40B4-BE49-F238E27FC236}">
                <a16:creationId xmlns:a16="http://schemas.microsoft.com/office/drawing/2014/main" id="{44503621-2C6B-E92C-9A50-D4D54CF9F7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0961" y="7862204"/>
            <a:ext cx="2480880" cy="2480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ebd00fecbl1879e2da29b186cf28346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" y="0"/>
            <a:ext cx="18281650" cy="10287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404247" y="377000"/>
            <a:ext cx="17479506" cy="9533000"/>
            <a:chOff x="0" y="0"/>
            <a:chExt cx="4603656" cy="25107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03656" cy="2510749"/>
            </a:xfrm>
            <a:custGeom>
              <a:avLst/>
              <a:gdLst/>
              <a:ahLst/>
              <a:cxnLst/>
              <a:rect l="l" t="t" r="r" b="b"/>
              <a:pathLst>
                <a:path w="4603656" h="2510749">
                  <a:moveTo>
                    <a:pt x="0" y="0"/>
                  </a:moveTo>
                  <a:lnTo>
                    <a:pt x="4603656" y="0"/>
                  </a:lnTo>
                  <a:lnTo>
                    <a:pt x="4603656" y="2510749"/>
                  </a:lnTo>
                  <a:lnTo>
                    <a:pt x="0" y="2510749"/>
                  </a:lnTo>
                  <a:close/>
                </a:path>
              </a:pathLst>
            </a:custGeom>
            <a:solidFill>
              <a:srgbClr val="EFE6E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185747" y="54750"/>
            <a:ext cx="644499" cy="64449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185747" y="9587751"/>
            <a:ext cx="644499" cy="64449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98948" y="2272359"/>
            <a:ext cx="800251" cy="109552"/>
            <a:chOff x="0" y="0"/>
            <a:chExt cx="210766" cy="2885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0766" cy="28853"/>
            </a:xfrm>
            <a:custGeom>
              <a:avLst/>
              <a:gdLst/>
              <a:ahLst/>
              <a:cxnLst/>
              <a:rect l="l" t="t" r="r" b="b"/>
              <a:pathLst>
                <a:path w="210766" h="28853">
                  <a:moveTo>
                    <a:pt x="14427" y="0"/>
                  </a:moveTo>
                  <a:lnTo>
                    <a:pt x="196339" y="0"/>
                  </a:lnTo>
                  <a:cubicBezTo>
                    <a:pt x="200165" y="0"/>
                    <a:pt x="203835" y="1520"/>
                    <a:pt x="206540" y="4225"/>
                  </a:cubicBezTo>
                  <a:cubicBezTo>
                    <a:pt x="209246" y="6931"/>
                    <a:pt x="210766" y="10600"/>
                    <a:pt x="210766" y="14427"/>
                  </a:cubicBezTo>
                  <a:lnTo>
                    <a:pt x="210766" y="14427"/>
                  </a:lnTo>
                  <a:cubicBezTo>
                    <a:pt x="210766" y="18253"/>
                    <a:pt x="209246" y="21922"/>
                    <a:pt x="206540" y="24628"/>
                  </a:cubicBezTo>
                  <a:cubicBezTo>
                    <a:pt x="203835" y="27333"/>
                    <a:pt x="200165" y="28853"/>
                    <a:pt x="196339" y="28853"/>
                  </a:cubicBezTo>
                  <a:lnTo>
                    <a:pt x="14427" y="28853"/>
                  </a:lnTo>
                  <a:cubicBezTo>
                    <a:pt x="10600" y="28853"/>
                    <a:pt x="6931" y="27333"/>
                    <a:pt x="4225" y="24628"/>
                  </a:cubicBezTo>
                  <a:cubicBezTo>
                    <a:pt x="1520" y="21922"/>
                    <a:pt x="0" y="18253"/>
                    <a:pt x="0" y="14427"/>
                  </a:cubicBezTo>
                  <a:lnTo>
                    <a:pt x="0" y="14427"/>
                  </a:lnTo>
                  <a:cubicBezTo>
                    <a:pt x="0" y="10600"/>
                    <a:pt x="1520" y="6931"/>
                    <a:pt x="4225" y="4225"/>
                  </a:cubicBezTo>
                  <a:cubicBezTo>
                    <a:pt x="6931" y="1520"/>
                    <a:pt x="10600" y="0"/>
                    <a:pt x="1442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686945" y="2962113"/>
            <a:ext cx="8018560" cy="300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1735"/>
              </a:lnSpc>
              <a:buClrTx/>
              <a:buSzTx/>
              <a:buFontTx/>
            </a:pPr>
            <a:r>
              <a:rPr lang="en-US" sz="13800" b="1" spc="223">
                <a:solidFill>
                  <a:srgbClr val="FF914D"/>
                </a:solidFill>
                <a:latin typeface="黑体" charset="0"/>
                <a:ea typeface="黑体" charset="0"/>
                <a:cs typeface="黑体" charset="0"/>
              </a:rPr>
              <a:t>THANK</a:t>
            </a:r>
          </a:p>
          <a:p>
            <a:pPr algn="r">
              <a:lnSpc>
                <a:spcPts val="11735"/>
              </a:lnSpc>
              <a:buClrTx/>
              <a:buSzTx/>
              <a:buFontTx/>
            </a:pPr>
            <a:r>
              <a:rPr lang="en-US" sz="13800" b="1" spc="223">
                <a:solidFill>
                  <a:srgbClr val="FF914D"/>
                </a:solidFill>
                <a:latin typeface="黑体" charset="0"/>
                <a:ea typeface="黑体" charset="0"/>
                <a:cs typeface="黑体" charset="0"/>
              </a:rPr>
              <a:t>YOU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830810" y="6010275"/>
            <a:ext cx="3822065" cy="6280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sz="3500" b="1">
                <a:solidFill>
                  <a:srgbClr val="FF914D"/>
                </a:solidFill>
                <a:latin typeface="等线" charset="0"/>
                <a:ea typeface="等线" charset="0"/>
              </a:rPr>
              <a:t>汇报人：小红果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539886" y="7079140"/>
            <a:ext cx="10046970" cy="3073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sz="2400" b="1" spc="517" dirty="0">
                <a:solidFill>
                  <a:srgbClr val="FFBD59"/>
                </a:solidFill>
                <a:latin typeface="黑体" charset="0"/>
                <a:ea typeface="黑体" charset="0"/>
              </a:rPr>
              <a:t>2023/12/2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539886" y="6693813"/>
            <a:ext cx="3051274" cy="287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1600" b="1" spc="79" dirty="0">
                <a:solidFill>
                  <a:srgbClr val="FF914D"/>
                </a:solidFill>
                <a:latin typeface="思源黑体-超粗体"/>
              </a:rPr>
              <a:t>——————————————</a:t>
            </a:r>
          </a:p>
        </p:txBody>
      </p:sp>
      <p:pic>
        <p:nvPicPr>
          <p:cNvPr id="23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1194" t="23635" r="3432" b="10304"/>
          <a:stretch>
            <a:fillRect/>
          </a:stretch>
        </p:blipFill>
        <p:spPr>
          <a:xfrm>
            <a:off x="2274570" y="1989455"/>
            <a:ext cx="4403725" cy="7920355"/>
          </a:xfrm>
          <a:prstGeom prst="rect">
            <a:avLst/>
          </a:prstGeom>
        </p:spPr>
      </p:pic>
      <p:pic>
        <p:nvPicPr>
          <p:cNvPr id="19" name="图片 18" descr="校徽+校名+英文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" y="342900"/>
            <a:ext cx="5732145" cy="1910715"/>
          </a:xfrm>
          <a:prstGeom prst="rect">
            <a:avLst/>
          </a:prstGeom>
        </p:spPr>
      </p:pic>
      <p:pic>
        <p:nvPicPr>
          <p:cNvPr id="21" name="图片 20" descr="卡通人物&#10;&#10;中度可信度描述已自动生成">
            <a:extLst>
              <a:ext uri="{FF2B5EF4-FFF2-40B4-BE49-F238E27FC236}">
                <a16:creationId xmlns:a16="http://schemas.microsoft.com/office/drawing/2014/main" id="{3FE681F7-DBB5-B3BA-032D-AEC3DE0C755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86678" y="7146874"/>
            <a:ext cx="2748021" cy="2748021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ebd00fecbl1879e2da29b186cf28346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1650" cy="10287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837533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837533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197729" y="4773027"/>
            <a:ext cx="5474659" cy="88327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9399641" y="3998707"/>
            <a:ext cx="7676779" cy="157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320"/>
              </a:lnSpc>
              <a:spcBef>
                <a:spcPct val="0"/>
              </a:spcBef>
            </a:pPr>
            <a:r>
              <a:rPr lang="en-US" sz="8800" b="1">
                <a:solidFill>
                  <a:srgbClr val="FF914D"/>
                </a:solidFill>
                <a:latin typeface="黑体" charset="0"/>
                <a:ea typeface="黑体" charset="0"/>
              </a:rPr>
              <a:t>年度工作回顾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429000" y="3162300"/>
            <a:ext cx="1947545" cy="186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4560"/>
              </a:lnSpc>
              <a:spcBef>
                <a:spcPct val="0"/>
              </a:spcBef>
            </a:pPr>
            <a:r>
              <a:rPr 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01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70806" y="5500404"/>
            <a:ext cx="6705362" cy="287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1600" b="1" spc="1279">
                <a:solidFill>
                  <a:srgbClr val="FFBD59"/>
                </a:solidFill>
                <a:latin typeface="黑体" charset="0"/>
                <a:ea typeface="黑体" charset="0"/>
              </a:rPr>
              <a:t>Annual Work Review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026484" y="7383520"/>
            <a:ext cx="5078519" cy="667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1400">
                <a:solidFill>
                  <a:srgbClr val="FFBD59"/>
                </a:solidFill>
                <a:ea typeface="思源黑体-粗体" panose="020B0800000000000000" charset="-122"/>
              </a:rPr>
              <a:t>演示文稿是一种实用的工具，可以是演示，演讲，报告等。大部分时间，它们都是在为观众服务。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6276169" y="8746617"/>
            <a:ext cx="800251" cy="109552"/>
            <a:chOff x="0" y="0"/>
            <a:chExt cx="210766" cy="2885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10766" cy="28853"/>
            </a:xfrm>
            <a:custGeom>
              <a:avLst/>
              <a:gdLst/>
              <a:ahLst/>
              <a:cxnLst/>
              <a:rect l="l" t="t" r="r" b="b"/>
              <a:pathLst>
                <a:path w="210766" h="28853">
                  <a:moveTo>
                    <a:pt x="14427" y="0"/>
                  </a:moveTo>
                  <a:lnTo>
                    <a:pt x="196339" y="0"/>
                  </a:lnTo>
                  <a:cubicBezTo>
                    <a:pt x="200165" y="0"/>
                    <a:pt x="203835" y="1520"/>
                    <a:pt x="206540" y="4225"/>
                  </a:cubicBezTo>
                  <a:cubicBezTo>
                    <a:pt x="209246" y="6931"/>
                    <a:pt x="210766" y="10600"/>
                    <a:pt x="210766" y="14427"/>
                  </a:cubicBezTo>
                  <a:lnTo>
                    <a:pt x="210766" y="14427"/>
                  </a:lnTo>
                  <a:cubicBezTo>
                    <a:pt x="210766" y="18253"/>
                    <a:pt x="209246" y="21922"/>
                    <a:pt x="206540" y="24628"/>
                  </a:cubicBezTo>
                  <a:cubicBezTo>
                    <a:pt x="203835" y="27333"/>
                    <a:pt x="200165" y="28853"/>
                    <a:pt x="196339" y="28853"/>
                  </a:cubicBezTo>
                  <a:lnTo>
                    <a:pt x="14427" y="28853"/>
                  </a:lnTo>
                  <a:cubicBezTo>
                    <a:pt x="10600" y="28853"/>
                    <a:pt x="6931" y="27333"/>
                    <a:pt x="4225" y="24628"/>
                  </a:cubicBezTo>
                  <a:cubicBezTo>
                    <a:pt x="1520" y="21922"/>
                    <a:pt x="0" y="18253"/>
                    <a:pt x="0" y="14427"/>
                  </a:cubicBezTo>
                  <a:lnTo>
                    <a:pt x="0" y="14427"/>
                  </a:lnTo>
                  <a:cubicBezTo>
                    <a:pt x="0" y="10600"/>
                    <a:pt x="1520" y="6931"/>
                    <a:pt x="4225" y="4225"/>
                  </a:cubicBezTo>
                  <a:cubicBezTo>
                    <a:pt x="6931" y="1520"/>
                    <a:pt x="10600" y="0"/>
                    <a:pt x="1442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20" name="图片 19" descr="校徽+校名+英文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" y="342900"/>
            <a:ext cx="5732145" cy="1910715"/>
          </a:xfrm>
          <a:prstGeom prst="rect">
            <a:avLst/>
          </a:prstGeom>
        </p:spPr>
      </p:pic>
      <p:pic>
        <p:nvPicPr>
          <p:cNvPr id="22" name="图片 21" descr="黄色的花&#10;&#10;低可信度描述已自动生成">
            <a:extLst>
              <a:ext uri="{FF2B5EF4-FFF2-40B4-BE49-F238E27FC236}">
                <a16:creationId xmlns:a16="http://schemas.microsoft.com/office/drawing/2014/main" id="{A63B0526-3F50-62CC-A408-0033D905D61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130" y="7047844"/>
            <a:ext cx="2562599" cy="256259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10725150" y="5306994"/>
            <a:ext cx="3005176" cy="3086100"/>
            <a:chOff x="0" y="0"/>
            <a:chExt cx="791487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91487" cy="812800"/>
            </a:xfrm>
            <a:custGeom>
              <a:avLst/>
              <a:gdLst/>
              <a:ahLst/>
              <a:cxnLst/>
              <a:rect l="l" t="t" r="r" b="b"/>
              <a:pathLst>
                <a:path w="791487" h="812800">
                  <a:moveTo>
                    <a:pt x="0" y="0"/>
                  </a:moveTo>
                  <a:lnTo>
                    <a:pt x="791487" y="0"/>
                  </a:lnTo>
                  <a:lnTo>
                    <a:pt x="79148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058078" y="5908021"/>
            <a:ext cx="2258397" cy="182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200">
                <a:solidFill>
                  <a:srgbClr val="EFE6E4"/>
                </a:solidFill>
                <a:latin typeface="20db"/>
              </a:rPr>
              <a:t>JOB CONTENT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4557674" y="2076233"/>
            <a:ext cx="9172653" cy="6316861"/>
            <a:chOff x="0" y="-192881"/>
            <a:chExt cx="12230203" cy="8422481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-192881"/>
              <a:ext cx="12230203" cy="8422481"/>
              <a:chOff x="0" y="-38100"/>
              <a:chExt cx="2415843" cy="16637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2415843" cy="1625600"/>
              </a:xfrm>
              <a:custGeom>
                <a:avLst/>
                <a:gdLst/>
                <a:ahLst/>
                <a:cxnLst/>
                <a:rect l="l" t="t" r="r" b="b"/>
                <a:pathLst>
                  <a:path w="2415843" h="1625600">
                    <a:moveTo>
                      <a:pt x="0" y="0"/>
                    </a:moveTo>
                    <a:lnTo>
                      <a:pt x="2415843" y="0"/>
                    </a:lnTo>
                    <a:lnTo>
                      <a:pt x="2415843" y="1625600"/>
                    </a:lnTo>
                    <a:lnTo>
                      <a:pt x="0" y="162560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>
                <a:solidFill>
                  <a:srgbClr val="F6CD47"/>
                </a:solidFill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20" name="AutoShape 20"/>
            <p:cNvSpPr/>
            <p:nvPr/>
          </p:nvSpPr>
          <p:spPr>
            <a:xfrm>
              <a:off x="0" y="4089400"/>
              <a:ext cx="12230203" cy="0"/>
            </a:xfrm>
            <a:prstGeom prst="line">
              <a:avLst/>
            </a:prstGeom>
            <a:ln w="50800" cap="flat">
              <a:solidFill>
                <a:srgbClr val="F6CD47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1" name="AutoShape 21"/>
            <p:cNvSpPr/>
            <p:nvPr/>
          </p:nvSpPr>
          <p:spPr>
            <a:xfrm rot="5400000">
              <a:off x="0" y="4089400"/>
              <a:ext cx="8229600" cy="0"/>
            </a:xfrm>
            <a:prstGeom prst="line">
              <a:avLst/>
            </a:prstGeom>
            <a:ln w="50800" cap="flat">
              <a:solidFill>
                <a:srgbClr val="F6CD47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2" name="AutoShape 22"/>
            <p:cNvSpPr/>
            <p:nvPr/>
          </p:nvSpPr>
          <p:spPr>
            <a:xfrm rot="5400000">
              <a:off x="4083102" y="4089400"/>
              <a:ext cx="8229600" cy="0"/>
            </a:xfrm>
            <a:prstGeom prst="line">
              <a:avLst/>
            </a:prstGeom>
            <a:ln w="50800" cap="flat">
              <a:solidFill>
                <a:srgbClr val="F6CD47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3" name="AutoShape 23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24" name="TextBox 24"/>
          <p:cNvSpPr txBox="1"/>
          <p:nvPr/>
        </p:nvSpPr>
        <p:spPr>
          <a:xfrm>
            <a:off x="8458835" y="3371215"/>
            <a:ext cx="2058035" cy="1384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2400" b="1">
                <a:solidFill>
                  <a:srgbClr val="FF914D"/>
                </a:solidFill>
                <a:ea typeface="字由点字匹喏曹"/>
              </a:rPr>
              <a:t>企划宣传</a:t>
            </a:r>
          </a:p>
          <a:p>
            <a:pPr algn="r">
              <a:lnSpc>
                <a:spcPts val="2400"/>
              </a:lnSpc>
            </a:pPr>
            <a:endParaRPr lang="en-US" sz="2400" b="1">
              <a:solidFill>
                <a:srgbClr val="FF914D"/>
              </a:solidFill>
              <a:ea typeface="字由点字匹喏曹"/>
            </a:endParaRP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274310" y="3371215"/>
            <a:ext cx="2199640" cy="1384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2400" b="1">
                <a:solidFill>
                  <a:srgbClr val="FF914D"/>
                </a:solidFill>
                <a:ea typeface="字由点字匹喏曹"/>
              </a:rPr>
              <a:t>市场调研</a:t>
            </a: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latin typeface="思源黑体-粗体" panose="020B0800000000000000" charset="-122"/>
              </a:rPr>
              <a:t> </a:t>
            </a: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241405" y="3371215"/>
            <a:ext cx="2319020" cy="1384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2400" b="1">
                <a:solidFill>
                  <a:srgbClr val="FF914D"/>
                </a:solidFill>
                <a:ea typeface="字由点字匹喏曹"/>
              </a:rPr>
              <a:t>产品销售</a:t>
            </a:r>
          </a:p>
          <a:p>
            <a:pPr algn="r">
              <a:lnSpc>
                <a:spcPts val="2400"/>
              </a:lnSpc>
            </a:pPr>
            <a:endParaRPr lang="en-US" sz="2400" b="1">
              <a:solidFill>
                <a:srgbClr val="FF914D"/>
              </a:solidFill>
              <a:ea typeface="字由点字匹喏曹"/>
            </a:endParaRP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160645" y="6398895"/>
            <a:ext cx="2237105" cy="1384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2400" b="1">
                <a:solidFill>
                  <a:srgbClr val="FF914D"/>
                </a:solidFill>
                <a:ea typeface="字由点字匹喏曹"/>
              </a:rPr>
              <a:t>项目推进</a:t>
            </a:r>
            <a:endParaRPr lang="en-US" sz="2400">
              <a:solidFill>
                <a:srgbClr val="FF914D"/>
              </a:solidFill>
              <a:ea typeface="字由点字匹喏曹"/>
            </a:endParaRPr>
          </a:p>
          <a:p>
            <a:pPr algn="r">
              <a:lnSpc>
                <a:spcPts val="2400"/>
              </a:lnSpc>
            </a:pPr>
            <a:endParaRPr lang="en-US" sz="2400">
              <a:solidFill>
                <a:srgbClr val="FF914D"/>
              </a:solidFill>
              <a:ea typeface="字由点字匹喏曹"/>
            </a:endParaRP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202930" y="6398895"/>
            <a:ext cx="2237740" cy="1384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2400" b="1">
                <a:solidFill>
                  <a:srgbClr val="FF914D"/>
                </a:solidFill>
                <a:ea typeface="字由点字匹喏曹"/>
              </a:rPr>
              <a:t>用户管理</a:t>
            </a:r>
          </a:p>
          <a:p>
            <a:pPr algn="r">
              <a:lnSpc>
                <a:spcPts val="2400"/>
              </a:lnSpc>
            </a:pPr>
            <a:endParaRPr lang="en-US" sz="2400" b="1">
              <a:solidFill>
                <a:srgbClr val="FF914D"/>
              </a:solidFill>
              <a:ea typeface="字由点字匹喏曹"/>
            </a:endParaRP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  <a:p>
            <a:pPr algn="r">
              <a:lnSpc>
                <a:spcPts val="2400"/>
              </a:lnSpc>
            </a:pPr>
            <a:r>
              <a:rPr lang="en-US" sz="1600">
                <a:solidFill>
                  <a:srgbClr val="FFBD59"/>
                </a:solidFill>
                <a:ea typeface="思源黑体-粗体" panose="020B0800000000000000" charset="-122"/>
              </a:rPr>
              <a:t>请在此处编辑文字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工作内容</a:t>
            </a:r>
          </a:p>
        </p:txBody>
      </p:sp>
      <p:grpSp>
        <p:nvGrpSpPr>
          <p:cNvPr id="31" name="Group 31"/>
          <p:cNvGrpSpPr/>
          <p:nvPr/>
        </p:nvGrpSpPr>
        <p:grpSpPr>
          <a:xfrm rot="5400000">
            <a:off x="16621518" y="2566244"/>
            <a:ext cx="800251" cy="109552"/>
            <a:chOff x="0" y="0"/>
            <a:chExt cx="210766" cy="2885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10766" cy="28853"/>
            </a:xfrm>
            <a:custGeom>
              <a:avLst/>
              <a:gdLst/>
              <a:ahLst/>
              <a:cxnLst/>
              <a:rect l="l" t="t" r="r" b="b"/>
              <a:pathLst>
                <a:path w="210766" h="28853">
                  <a:moveTo>
                    <a:pt x="14427" y="0"/>
                  </a:moveTo>
                  <a:lnTo>
                    <a:pt x="196339" y="0"/>
                  </a:lnTo>
                  <a:cubicBezTo>
                    <a:pt x="200165" y="0"/>
                    <a:pt x="203835" y="1520"/>
                    <a:pt x="206540" y="4225"/>
                  </a:cubicBezTo>
                  <a:cubicBezTo>
                    <a:pt x="209246" y="6931"/>
                    <a:pt x="210766" y="10600"/>
                    <a:pt x="210766" y="14427"/>
                  </a:cubicBezTo>
                  <a:lnTo>
                    <a:pt x="210766" y="14427"/>
                  </a:lnTo>
                  <a:cubicBezTo>
                    <a:pt x="210766" y="18253"/>
                    <a:pt x="209246" y="21922"/>
                    <a:pt x="206540" y="24628"/>
                  </a:cubicBezTo>
                  <a:cubicBezTo>
                    <a:pt x="203835" y="27333"/>
                    <a:pt x="200165" y="28853"/>
                    <a:pt x="196339" y="28853"/>
                  </a:cubicBezTo>
                  <a:lnTo>
                    <a:pt x="14427" y="28853"/>
                  </a:lnTo>
                  <a:cubicBezTo>
                    <a:pt x="10600" y="28853"/>
                    <a:pt x="6931" y="27333"/>
                    <a:pt x="4225" y="24628"/>
                  </a:cubicBezTo>
                  <a:cubicBezTo>
                    <a:pt x="1520" y="21922"/>
                    <a:pt x="0" y="18253"/>
                    <a:pt x="0" y="14427"/>
                  </a:cubicBezTo>
                  <a:lnTo>
                    <a:pt x="0" y="14427"/>
                  </a:lnTo>
                  <a:cubicBezTo>
                    <a:pt x="0" y="10600"/>
                    <a:pt x="1520" y="6931"/>
                    <a:pt x="4225" y="4225"/>
                  </a:cubicBezTo>
                  <a:cubicBezTo>
                    <a:pt x="6931" y="1520"/>
                    <a:pt x="10600" y="0"/>
                    <a:pt x="1442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6759657" y="2278120"/>
            <a:ext cx="500658" cy="114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b="1" u="none">
                <a:solidFill>
                  <a:srgbClr val="FF914D"/>
                </a:solidFill>
                <a:latin typeface="黑体" charset="0"/>
                <a:ea typeface="黑体" charset="0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758122" y="2278120"/>
            <a:ext cx="837248" cy="114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b="1" u="none">
                <a:solidFill>
                  <a:srgbClr val="FF914D"/>
                </a:solidFill>
                <a:latin typeface="黑体" charset="0"/>
                <a:ea typeface="黑体" charset="0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2698832" y="2278120"/>
            <a:ext cx="861536" cy="114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b="1" u="none">
                <a:solidFill>
                  <a:srgbClr val="FF914D"/>
                </a:solidFill>
                <a:latin typeface="黑体" charset="0"/>
                <a:ea typeface="黑体" charset="0"/>
              </a:rPr>
              <a:t>3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6531474" y="5280387"/>
            <a:ext cx="804624" cy="114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b="1" u="none">
                <a:solidFill>
                  <a:srgbClr val="FF914D"/>
                </a:solidFill>
                <a:latin typeface="黑体" charset="0"/>
                <a:ea typeface="黑体" charset="0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669777" y="5280387"/>
            <a:ext cx="861536" cy="114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b="1" u="none">
                <a:solidFill>
                  <a:srgbClr val="FF914D"/>
                </a:solidFill>
                <a:latin typeface="黑体" charset="0"/>
                <a:ea typeface="黑体" charset="0"/>
              </a:rPr>
              <a:t>5</a:t>
            </a:r>
          </a:p>
        </p:txBody>
      </p:sp>
      <p:sp>
        <p:nvSpPr>
          <p:cNvPr id="40" name="矩形 39"/>
          <p:cNvSpPr/>
          <p:nvPr/>
        </p:nvSpPr>
        <p:spPr>
          <a:xfrm>
            <a:off x="4191000" y="1866900"/>
            <a:ext cx="838200" cy="838200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Picture 3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484168" y="3620834"/>
            <a:ext cx="3866395" cy="4802975"/>
          </a:xfrm>
          <a:prstGeom prst="rect">
            <a:avLst/>
          </a:prstGeom>
        </p:spPr>
      </p:pic>
      <p:pic>
        <p:nvPicPr>
          <p:cNvPr id="41" name="图片 40" descr="校徽+校名+英文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4114800" y="7717790"/>
            <a:ext cx="1044575" cy="1044575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13472160" y="1943100"/>
            <a:ext cx="575945" cy="575945"/>
          </a:xfrm>
          <a:prstGeom prst="rect">
            <a:avLst/>
          </a:prstGeom>
          <a:solidFill>
            <a:srgbClr val="F6C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37540" y="1096645"/>
            <a:ext cx="2626995" cy="7468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达成情况</a:t>
            </a:r>
            <a:endParaRPr lang="en-US" sz="10400">
              <a:solidFill>
                <a:srgbClr val="FF914D"/>
              </a:solidFill>
              <a:ea typeface="字由点字匹喏曹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4281196" y="2801884"/>
            <a:ext cx="6184573" cy="5262829"/>
            <a:chOff x="0" y="0"/>
            <a:chExt cx="8246098" cy="7017105"/>
          </a:xfrm>
        </p:grpSpPr>
        <p:sp>
          <p:nvSpPr>
            <p:cNvPr id="16" name="TextBox 16"/>
            <p:cNvSpPr txBox="1"/>
            <p:nvPr/>
          </p:nvSpPr>
          <p:spPr>
            <a:xfrm>
              <a:off x="600346" y="6665872"/>
              <a:ext cx="696426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项目1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2337678" y="6665872"/>
              <a:ext cx="696426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项目2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4075009" y="6665872"/>
              <a:ext cx="696426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项目3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5812340" y="6665872"/>
              <a:ext cx="696426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项目4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549671" y="6665872"/>
              <a:ext cx="696426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项目5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510948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latin typeface="思源黑体-粗体" panose="020B0800000000000000" charset="-122"/>
                </a:rPr>
                <a:t>125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250955"/>
              <a:ext cx="510948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latin typeface="思源黑体-粗体" panose="020B0800000000000000" charset="-122"/>
                </a:rPr>
                <a:t>100 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50002" y="2530486"/>
              <a:ext cx="360946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latin typeface="思源黑体-粗体" panose="020B0800000000000000" charset="-122"/>
                </a:rPr>
                <a:t>75 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50002" y="3810016"/>
              <a:ext cx="360946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latin typeface="思源黑体-粗体" panose="020B0800000000000000" charset="-122"/>
                </a:rPr>
                <a:t>50 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50002" y="5089546"/>
              <a:ext cx="360946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latin typeface="思源黑体-粗体" panose="020B0800000000000000" charset="-122"/>
                </a:rPr>
                <a:t>25 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300004" y="6369076"/>
              <a:ext cx="210945" cy="351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FFBD59"/>
                  </a:solidFill>
                  <a:latin typeface="思源黑体-粗体" panose="020B0800000000000000" charset="-122"/>
                </a:rPr>
                <a:t>0 </a:t>
              </a:r>
            </a:p>
          </p:txBody>
        </p:sp>
        <p:grpSp>
          <p:nvGrpSpPr>
            <p:cNvPr id="27" name="Group 27"/>
            <p:cNvGrpSpPr>
              <a:grpSpLocks noChangeAspect="1"/>
            </p:cNvGrpSpPr>
            <p:nvPr/>
          </p:nvGrpSpPr>
          <p:grpSpPr>
            <a:xfrm>
              <a:off x="646415" y="412524"/>
              <a:ext cx="7553614" cy="6146456"/>
              <a:chOff x="0" y="338621"/>
              <a:chExt cx="10182546" cy="828564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4478268"/>
                <a:ext cx="814604" cy="4145998"/>
              </a:xfrm>
              <a:custGeom>
                <a:avLst/>
                <a:gdLst/>
                <a:ahLst/>
                <a:cxnLst/>
                <a:rect l="l" t="t" r="r" b="b"/>
                <a:pathLst>
                  <a:path w="814604" h="4145998">
                    <a:moveTo>
                      <a:pt x="0" y="4145998"/>
                    </a:moveTo>
                    <a:lnTo>
                      <a:pt x="0" y="407302"/>
                    </a:lnTo>
                    <a:cubicBezTo>
                      <a:pt x="0" y="299279"/>
                      <a:pt x="42912" y="195680"/>
                      <a:pt x="119296" y="119296"/>
                    </a:cubicBezTo>
                    <a:cubicBezTo>
                      <a:pt x="195680" y="42912"/>
                      <a:pt x="299279" y="0"/>
                      <a:pt x="407302" y="0"/>
                    </a:cubicBezTo>
                    <a:lnTo>
                      <a:pt x="407302" y="0"/>
                    </a:lnTo>
                    <a:cubicBezTo>
                      <a:pt x="515325" y="0"/>
                      <a:pt x="618924" y="42912"/>
                      <a:pt x="695308" y="119296"/>
                    </a:cubicBezTo>
                    <a:cubicBezTo>
                      <a:pt x="771692" y="195680"/>
                      <a:pt x="814604" y="299279"/>
                      <a:pt x="814604" y="407302"/>
                    </a:cubicBezTo>
                    <a:lnTo>
                      <a:pt x="814604" y="4145998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2341986" y="2408444"/>
                <a:ext cx="814604" cy="6215821"/>
              </a:xfrm>
              <a:custGeom>
                <a:avLst/>
                <a:gdLst/>
                <a:ahLst/>
                <a:cxnLst/>
                <a:rect l="l" t="t" r="r" b="b"/>
                <a:pathLst>
                  <a:path w="814604" h="6215821">
                    <a:moveTo>
                      <a:pt x="0" y="6215822"/>
                    </a:moveTo>
                    <a:lnTo>
                      <a:pt x="0" y="407302"/>
                    </a:lnTo>
                    <a:cubicBezTo>
                      <a:pt x="0" y="182356"/>
                      <a:pt x="182355" y="0"/>
                      <a:pt x="407301" y="0"/>
                    </a:cubicBezTo>
                    <a:lnTo>
                      <a:pt x="407301" y="0"/>
                    </a:lnTo>
                    <a:cubicBezTo>
                      <a:pt x="632248" y="0"/>
                      <a:pt x="814603" y="182356"/>
                      <a:pt x="814603" y="407302"/>
                    </a:cubicBezTo>
                    <a:lnTo>
                      <a:pt x="814603" y="6215822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30" name="Freeform 30"/>
              <p:cNvSpPr/>
              <p:nvPr/>
            </p:nvSpPr>
            <p:spPr>
              <a:xfrm>
                <a:off x="4683971" y="1028562"/>
                <a:ext cx="814603" cy="7595704"/>
              </a:xfrm>
              <a:custGeom>
                <a:avLst/>
                <a:gdLst/>
                <a:ahLst/>
                <a:cxnLst/>
                <a:rect l="l" t="t" r="r" b="b"/>
                <a:pathLst>
                  <a:path w="814603" h="7595704">
                    <a:moveTo>
                      <a:pt x="0" y="7595704"/>
                    </a:moveTo>
                    <a:lnTo>
                      <a:pt x="0" y="407302"/>
                    </a:lnTo>
                    <a:cubicBezTo>
                      <a:pt x="0" y="182355"/>
                      <a:pt x="182355" y="0"/>
                      <a:pt x="407302" y="0"/>
                    </a:cubicBezTo>
                    <a:lnTo>
                      <a:pt x="407302" y="0"/>
                    </a:lnTo>
                    <a:cubicBezTo>
                      <a:pt x="632248" y="0"/>
                      <a:pt x="814603" y="182355"/>
                      <a:pt x="814603" y="407302"/>
                    </a:cubicBezTo>
                    <a:lnTo>
                      <a:pt x="814603" y="7595704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7025956" y="3788327"/>
                <a:ext cx="814604" cy="4835939"/>
              </a:xfrm>
              <a:custGeom>
                <a:avLst/>
                <a:gdLst/>
                <a:ahLst/>
                <a:cxnLst/>
                <a:rect l="l" t="t" r="r" b="b"/>
                <a:pathLst>
                  <a:path w="814604" h="4835939">
                    <a:moveTo>
                      <a:pt x="0" y="4835939"/>
                    </a:moveTo>
                    <a:lnTo>
                      <a:pt x="0" y="407302"/>
                    </a:lnTo>
                    <a:cubicBezTo>
                      <a:pt x="0" y="182355"/>
                      <a:pt x="182355" y="0"/>
                      <a:pt x="407302" y="0"/>
                    </a:cubicBezTo>
                    <a:lnTo>
                      <a:pt x="407302" y="0"/>
                    </a:lnTo>
                    <a:cubicBezTo>
                      <a:pt x="515325" y="0"/>
                      <a:pt x="618924" y="42912"/>
                      <a:pt x="695308" y="119296"/>
                    </a:cubicBezTo>
                    <a:cubicBezTo>
                      <a:pt x="771692" y="195680"/>
                      <a:pt x="814604" y="299279"/>
                      <a:pt x="814604" y="407302"/>
                    </a:cubicBezTo>
                    <a:lnTo>
                      <a:pt x="814604" y="4835939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32" name="Freeform 32"/>
              <p:cNvSpPr/>
              <p:nvPr/>
            </p:nvSpPr>
            <p:spPr>
              <a:xfrm>
                <a:off x="9367942" y="338621"/>
                <a:ext cx="814604" cy="8285645"/>
              </a:xfrm>
              <a:custGeom>
                <a:avLst/>
                <a:gdLst/>
                <a:ahLst/>
                <a:cxnLst/>
                <a:rect l="l" t="t" r="r" b="b"/>
                <a:pathLst>
                  <a:path w="814604" h="8285645">
                    <a:moveTo>
                      <a:pt x="0" y="8285645"/>
                    </a:moveTo>
                    <a:lnTo>
                      <a:pt x="0" y="407301"/>
                    </a:lnTo>
                    <a:cubicBezTo>
                      <a:pt x="0" y="182355"/>
                      <a:pt x="182355" y="0"/>
                      <a:pt x="407302" y="0"/>
                    </a:cubicBezTo>
                    <a:lnTo>
                      <a:pt x="407302" y="0"/>
                    </a:lnTo>
                    <a:cubicBezTo>
                      <a:pt x="515325" y="0"/>
                      <a:pt x="618924" y="42912"/>
                      <a:pt x="695308" y="119295"/>
                    </a:cubicBezTo>
                    <a:cubicBezTo>
                      <a:pt x="771692" y="195679"/>
                      <a:pt x="814604" y="299278"/>
                      <a:pt x="814604" y="407301"/>
                    </a:cubicBezTo>
                    <a:lnTo>
                      <a:pt x="814604" y="8285645"/>
                    </a:lnTo>
                    <a:close/>
                  </a:path>
                </a:pathLst>
              </a:custGeom>
              <a:solidFill>
                <a:srgbClr val="F6CD47"/>
              </a:solidFill>
            </p:spPr>
          </p:sp>
        </p:grpSp>
      </p:grpSp>
      <p:grpSp>
        <p:nvGrpSpPr>
          <p:cNvPr id="33" name="Group 33"/>
          <p:cNvGrpSpPr/>
          <p:nvPr/>
        </p:nvGrpSpPr>
        <p:grpSpPr>
          <a:xfrm>
            <a:off x="11938921" y="2821861"/>
            <a:ext cx="4981241" cy="574040"/>
            <a:chOff x="0" y="-76200"/>
            <a:chExt cx="6641655" cy="765387"/>
          </a:xfrm>
        </p:grpSpPr>
        <p:sp>
          <p:nvSpPr>
            <p:cNvPr id="34" name="TextBox 34"/>
            <p:cNvSpPr txBox="1"/>
            <p:nvPr/>
          </p:nvSpPr>
          <p:spPr>
            <a:xfrm>
              <a:off x="0" y="-28998"/>
              <a:ext cx="2953068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latin typeface="等线" charset="0"/>
                  <a:ea typeface="等线" charset="0"/>
                  <a:cs typeface="等线" charset="0"/>
                </a:rPr>
                <a:t>市场调研完成 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3688587" y="-76200"/>
              <a:ext cx="2953068" cy="7653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BD59"/>
                  </a:solidFill>
                  <a:latin typeface="黑体" charset="0"/>
                  <a:ea typeface="黑体" charset="0"/>
                </a:rPr>
                <a:t>60%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938921" y="3978830"/>
            <a:ext cx="4981241" cy="574040"/>
            <a:chOff x="0" y="-76200"/>
            <a:chExt cx="6641655" cy="765387"/>
          </a:xfrm>
        </p:grpSpPr>
        <p:sp>
          <p:nvSpPr>
            <p:cNvPr id="37" name="TextBox 37"/>
            <p:cNvSpPr txBox="1"/>
            <p:nvPr/>
          </p:nvSpPr>
          <p:spPr>
            <a:xfrm>
              <a:off x="0" y="-28998"/>
              <a:ext cx="2953068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latin typeface="等线" charset="0"/>
                  <a:ea typeface="等线" charset="0"/>
                  <a:cs typeface="等线" charset="0"/>
                </a:rPr>
                <a:t>企划宣传完成 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3688587" y="-76200"/>
              <a:ext cx="2953068" cy="7653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BD59"/>
                  </a:solidFill>
                  <a:latin typeface="黑体" charset="0"/>
                  <a:ea typeface="黑体" charset="0"/>
                </a:rPr>
                <a:t>90%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1938921" y="5135800"/>
            <a:ext cx="4979634" cy="574040"/>
            <a:chOff x="0" y="-76200"/>
            <a:chExt cx="6639511" cy="765387"/>
          </a:xfrm>
        </p:grpSpPr>
        <p:sp>
          <p:nvSpPr>
            <p:cNvPr id="40" name="TextBox 40"/>
            <p:cNvSpPr txBox="1"/>
            <p:nvPr/>
          </p:nvSpPr>
          <p:spPr>
            <a:xfrm>
              <a:off x="0" y="-28998"/>
              <a:ext cx="2953068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latin typeface="等线" charset="0"/>
                  <a:ea typeface="等线" charset="0"/>
                  <a:cs typeface="等线" charset="0"/>
                </a:rPr>
                <a:t>产品销售完成 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3686443" y="-76200"/>
              <a:ext cx="2953068" cy="7653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BD59"/>
                  </a:solidFill>
                  <a:latin typeface="黑体" charset="0"/>
                  <a:ea typeface="黑体" charset="0"/>
                </a:rPr>
                <a:t>110%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1938921" y="6292770"/>
            <a:ext cx="4978025" cy="574040"/>
            <a:chOff x="0" y="-76200"/>
            <a:chExt cx="6637366" cy="765387"/>
          </a:xfrm>
        </p:grpSpPr>
        <p:sp>
          <p:nvSpPr>
            <p:cNvPr id="43" name="TextBox 43"/>
            <p:cNvSpPr txBox="1"/>
            <p:nvPr/>
          </p:nvSpPr>
          <p:spPr>
            <a:xfrm>
              <a:off x="0" y="-28998"/>
              <a:ext cx="2953068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latin typeface="等线" charset="0"/>
                  <a:ea typeface="等线" charset="0"/>
                  <a:cs typeface="等线" charset="0"/>
                </a:rPr>
                <a:t>项目推进完成 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3684298" y="-76200"/>
              <a:ext cx="2953068" cy="7653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BD59"/>
                  </a:solidFill>
                  <a:latin typeface="黑体" charset="0"/>
                  <a:ea typeface="黑体" charset="0"/>
                </a:rPr>
                <a:t>70%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1938921" y="7449021"/>
            <a:ext cx="4978025" cy="574040"/>
            <a:chOff x="0" y="-76200"/>
            <a:chExt cx="6637366" cy="765387"/>
          </a:xfrm>
        </p:grpSpPr>
        <p:sp>
          <p:nvSpPr>
            <p:cNvPr id="46" name="TextBox 46"/>
            <p:cNvSpPr txBox="1"/>
            <p:nvPr/>
          </p:nvSpPr>
          <p:spPr>
            <a:xfrm>
              <a:off x="0" y="-28998"/>
              <a:ext cx="2953068" cy="669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latin typeface="等线" charset="0"/>
                  <a:ea typeface="等线" charset="0"/>
                </a:rPr>
                <a:t>用户管理完成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3684298" y="-76200"/>
              <a:ext cx="2953068" cy="7653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BD59"/>
                  </a:solidFill>
                  <a:latin typeface="黑体" charset="0"/>
                  <a:ea typeface="黑体" charset="0"/>
                </a:rPr>
                <a:t>120%</a:t>
              </a:r>
            </a:p>
          </p:txBody>
        </p:sp>
      </p:grpSp>
      <p:pic>
        <p:nvPicPr>
          <p:cNvPr id="49" name="图片 48" descr="校徽+校名+英文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ebd00fecbl1879e2da29b186cf28346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1650" cy="10287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837533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837533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197729" y="4773027"/>
            <a:ext cx="5474659" cy="88327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9399905" y="3998595"/>
            <a:ext cx="7084695" cy="15798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320"/>
              </a:lnSpc>
              <a:spcBef>
                <a:spcPct val="0"/>
              </a:spcBef>
            </a:pPr>
            <a:r>
              <a:rPr lang="en-US" sz="8800" b="1">
                <a:solidFill>
                  <a:srgbClr val="FF914D"/>
                </a:solidFill>
                <a:latin typeface="黑体" charset="0"/>
                <a:ea typeface="黑体" charset="0"/>
              </a:rPr>
              <a:t>优劣势及机遇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429000" y="3162300"/>
            <a:ext cx="1970405" cy="186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4560"/>
              </a:lnSpc>
              <a:spcBef>
                <a:spcPct val="0"/>
              </a:spcBef>
            </a:pPr>
            <a:r>
              <a:rPr 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02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99641" y="5480163"/>
            <a:ext cx="6705362" cy="287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1600" b="1" spc="483">
                <a:solidFill>
                  <a:srgbClr val="FFBD59"/>
                </a:solidFill>
                <a:latin typeface="黑体" charset="0"/>
                <a:ea typeface="黑体" charset="0"/>
              </a:rPr>
              <a:t>Strengths, Weaknesses and Opportunities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026484" y="7383520"/>
            <a:ext cx="5078519" cy="667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1400">
                <a:solidFill>
                  <a:srgbClr val="FFBD59"/>
                </a:solidFill>
                <a:ea typeface="思源黑体-粗体" panose="020B0800000000000000" charset="-122"/>
              </a:rPr>
              <a:t>演示文稿是一种实用的工具，可以是演示，演讲，报告等。大部分时间，它们都是在为观众服务。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6276169" y="8746617"/>
            <a:ext cx="800251" cy="109552"/>
            <a:chOff x="0" y="0"/>
            <a:chExt cx="210766" cy="2885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10766" cy="28853"/>
            </a:xfrm>
            <a:custGeom>
              <a:avLst/>
              <a:gdLst/>
              <a:ahLst/>
              <a:cxnLst/>
              <a:rect l="l" t="t" r="r" b="b"/>
              <a:pathLst>
                <a:path w="210766" h="28853">
                  <a:moveTo>
                    <a:pt x="14427" y="0"/>
                  </a:moveTo>
                  <a:lnTo>
                    <a:pt x="196339" y="0"/>
                  </a:lnTo>
                  <a:cubicBezTo>
                    <a:pt x="200165" y="0"/>
                    <a:pt x="203835" y="1520"/>
                    <a:pt x="206540" y="4225"/>
                  </a:cubicBezTo>
                  <a:cubicBezTo>
                    <a:pt x="209246" y="6931"/>
                    <a:pt x="210766" y="10600"/>
                    <a:pt x="210766" y="14427"/>
                  </a:cubicBezTo>
                  <a:lnTo>
                    <a:pt x="210766" y="14427"/>
                  </a:lnTo>
                  <a:cubicBezTo>
                    <a:pt x="210766" y="18253"/>
                    <a:pt x="209246" y="21922"/>
                    <a:pt x="206540" y="24628"/>
                  </a:cubicBezTo>
                  <a:cubicBezTo>
                    <a:pt x="203835" y="27333"/>
                    <a:pt x="200165" y="28853"/>
                    <a:pt x="196339" y="28853"/>
                  </a:cubicBezTo>
                  <a:lnTo>
                    <a:pt x="14427" y="28853"/>
                  </a:lnTo>
                  <a:cubicBezTo>
                    <a:pt x="10600" y="28853"/>
                    <a:pt x="6931" y="27333"/>
                    <a:pt x="4225" y="24628"/>
                  </a:cubicBezTo>
                  <a:cubicBezTo>
                    <a:pt x="1520" y="21922"/>
                    <a:pt x="0" y="18253"/>
                    <a:pt x="0" y="14427"/>
                  </a:cubicBezTo>
                  <a:lnTo>
                    <a:pt x="0" y="14427"/>
                  </a:lnTo>
                  <a:cubicBezTo>
                    <a:pt x="0" y="10600"/>
                    <a:pt x="1520" y="6931"/>
                    <a:pt x="4225" y="4225"/>
                  </a:cubicBezTo>
                  <a:cubicBezTo>
                    <a:pt x="6931" y="1520"/>
                    <a:pt x="10600" y="0"/>
                    <a:pt x="1442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20" name="图片 19" descr="校徽+校名+英文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" y="342900"/>
            <a:ext cx="5732145" cy="1910715"/>
          </a:xfrm>
          <a:prstGeom prst="rect">
            <a:avLst/>
          </a:prstGeom>
        </p:spPr>
      </p:pic>
      <p:pic>
        <p:nvPicPr>
          <p:cNvPr id="22" name="图片 21" descr="白色的花&#10;&#10;描述已自动生成">
            <a:extLst>
              <a:ext uri="{FF2B5EF4-FFF2-40B4-BE49-F238E27FC236}">
                <a16:creationId xmlns:a16="http://schemas.microsoft.com/office/drawing/2014/main" id="{6E35BE7A-E3A4-DDD3-A9CB-DEE37C2C9A2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436" y="6687878"/>
            <a:ext cx="3313122" cy="331312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4" name="Freeform 14"/>
          <p:cNvSpPr/>
          <p:nvPr/>
        </p:nvSpPr>
        <p:spPr>
          <a:xfrm>
            <a:off x="4624705" y="2449195"/>
            <a:ext cx="2820670" cy="2833370"/>
          </a:xfrm>
          <a:custGeom>
            <a:avLst/>
            <a:gdLst/>
            <a:ahLst/>
            <a:cxnLst/>
            <a:rect l="l" t="t" r="r" b="b"/>
            <a:pathLst>
              <a:path w="809173" h="81280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9050">
            <a:solidFill>
              <a:srgbClr val="F6CD47"/>
            </a:solidFill>
          </a:ln>
        </p:spPr>
      </p:sp>
      <p:sp>
        <p:nvSpPr>
          <p:cNvPr id="18" name="Freeform 18"/>
          <p:cNvSpPr/>
          <p:nvPr/>
        </p:nvSpPr>
        <p:spPr>
          <a:xfrm>
            <a:off x="9166860" y="2449195"/>
            <a:ext cx="2820670" cy="2833370"/>
          </a:xfrm>
          <a:custGeom>
            <a:avLst/>
            <a:gdLst/>
            <a:ahLst/>
            <a:cxnLst/>
            <a:rect l="l" t="t" r="r" b="b"/>
            <a:pathLst>
              <a:path w="809173" h="81280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9050">
            <a:solidFill>
              <a:srgbClr val="F6CD47"/>
            </a:solidFill>
          </a:ln>
        </p:spPr>
      </p:sp>
      <p:sp>
        <p:nvSpPr>
          <p:cNvPr id="21" name="Freeform 21"/>
          <p:cNvSpPr/>
          <p:nvPr/>
        </p:nvSpPr>
        <p:spPr>
          <a:xfrm>
            <a:off x="13709650" y="2449195"/>
            <a:ext cx="2820670" cy="2833370"/>
          </a:xfrm>
          <a:custGeom>
            <a:avLst/>
            <a:gdLst/>
            <a:ahLst/>
            <a:cxnLst/>
            <a:rect l="l" t="t" r="r" b="b"/>
            <a:pathLst>
              <a:path w="809173" h="81280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9050">
            <a:solidFill>
              <a:srgbClr val="F6CD47"/>
            </a:solidFill>
          </a:ln>
        </p:spPr>
      </p:sp>
      <p:sp>
        <p:nvSpPr>
          <p:cNvPr id="26" name="TextBox 26"/>
          <p:cNvSpPr txBox="1"/>
          <p:nvPr/>
        </p:nvSpPr>
        <p:spPr>
          <a:xfrm>
            <a:off x="1219402" y="118110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buClrTx/>
              <a:buSzTx/>
              <a:buFontTx/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个人</a:t>
            </a:r>
            <a:r>
              <a:rPr 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优势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4744514" y="5686916"/>
            <a:ext cx="2581045" cy="2423041"/>
            <a:chOff x="0" y="-66675"/>
            <a:chExt cx="3441394" cy="3230722"/>
          </a:xfrm>
        </p:grpSpPr>
        <p:sp>
          <p:nvSpPr>
            <p:cNvPr id="28" name="TextBox 28"/>
            <p:cNvSpPr txBox="1"/>
            <p:nvPr/>
          </p:nvSpPr>
          <p:spPr>
            <a:xfrm>
              <a:off x="0" y="-66675"/>
              <a:ext cx="3441394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 dirty="0" err="1">
                  <a:solidFill>
                    <a:srgbClr val="FF914D"/>
                  </a:solidFill>
                  <a:ea typeface="字由点字匹喏曹"/>
                </a:rPr>
                <a:t>优势I</a:t>
              </a:r>
              <a:r>
                <a:rPr lang="en-US" sz="2800" b="1" dirty="0">
                  <a:solidFill>
                    <a:srgbClr val="FF914D"/>
                  </a:solidFill>
                  <a:latin typeface="字由点字匹喏曹"/>
                </a:rPr>
                <a:t> 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1132893"/>
              <a:ext cx="3441394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451273"/>
              <a:ext cx="3441394" cy="546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advantage one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286976" y="5686916"/>
            <a:ext cx="2581045" cy="2423041"/>
            <a:chOff x="0" y="-66675"/>
            <a:chExt cx="3441394" cy="3230722"/>
          </a:xfrm>
        </p:grpSpPr>
        <p:sp>
          <p:nvSpPr>
            <p:cNvPr id="32" name="TextBox 32"/>
            <p:cNvSpPr txBox="1"/>
            <p:nvPr/>
          </p:nvSpPr>
          <p:spPr>
            <a:xfrm>
              <a:off x="0" y="-66675"/>
              <a:ext cx="3441394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 dirty="0" err="1">
                  <a:solidFill>
                    <a:srgbClr val="FF914D"/>
                  </a:solidFill>
                  <a:ea typeface="字由点字匹喏曹"/>
                </a:rPr>
                <a:t>优势II</a:t>
              </a:r>
              <a:endParaRPr lang="en-US" sz="2800" b="1" dirty="0">
                <a:solidFill>
                  <a:srgbClr val="FF914D"/>
                </a:solidFill>
                <a:ea typeface="字由点字匹喏曹"/>
              </a:endParaRP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1132893"/>
              <a:ext cx="3441394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451273"/>
              <a:ext cx="3441394" cy="546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advantage two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3829437" y="5686916"/>
            <a:ext cx="2581045" cy="2423041"/>
            <a:chOff x="0" y="-66675"/>
            <a:chExt cx="3441394" cy="3230722"/>
          </a:xfrm>
        </p:grpSpPr>
        <p:sp>
          <p:nvSpPr>
            <p:cNvPr id="36" name="TextBox 36"/>
            <p:cNvSpPr txBox="1"/>
            <p:nvPr/>
          </p:nvSpPr>
          <p:spPr>
            <a:xfrm>
              <a:off x="0" y="-66675"/>
              <a:ext cx="3441394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>
                  <a:solidFill>
                    <a:srgbClr val="FF914D"/>
                  </a:solidFill>
                  <a:ea typeface="字由点字匹喏曹"/>
                </a:rPr>
                <a:t>优势III</a:t>
              </a:r>
              <a:r>
                <a:rPr lang="en-US" sz="2800" b="1">
                  <a:solidFill>
                    <a:srgbClr val="FF914D"/>
                  </a:solidFill>
                  <a:latin typeface="字由点字匹喏曹"/>
                </a:rPr>
                <a:t> 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1132893"/>
              <a:ext cx="3441394" cy="20311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451273"/>
              <a:ext cx="3441394" cy="546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00"/>
                </a:lnSpc>
              </a:pPr>
              <a:r>
                <a:rPr lang="en-US" sz="1600" b="1" dirty="0">
                  <a:solidFill>
                    <a:srgbClr val="FF914D"/>
                  </a:solidFill>
                  <a:latin typeface="黑体" charset="0"/>
                  <a:ea typeface="黑体" charset="0"/>
                </a:rPr>
                <a:t>advantage three</a:t>
              </a:r>
            </a:p>
          </p:txBody>
        </p:sp>
      </p:grpSp>
      <p:sp>
        <p:nvSpPr>
          <p:cNvPr id="43" name="Freeform 14"/>
          <p:cNvSpPr/>
          <p:nvPr/>
        </p:nvSpPr>
        <p:spPr>
          <a:xfrm>
            <a:off x="4624705" y="2449195"/>
            <a:ext cx="2820670" cy="2833370"/>
          </a:xfrm>
          <a:custGeom>
            <a:avLst/>
            <a:gdLst/>
            <a:ahLst/>
            <a:cxnLst/>
            <a:rect l="l" t="t" r="r" b="b"/>
            <a:pathLst>
              <a:path w="809173" h="81280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9050">
            <a:solidFill>
              <a:srgbClr val="F6CD47"/>
            </a:solidFill>
          </a:ln>
        </p:spPr>
      </p:sp>
      <p:pic>
        <p:nvPicPr>
          <p:cNvPr id="16" name="图片 15" descr="校徽+校名+英文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-114583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13" name="Group 13"/>
          <p:cNvGrpSpPr/>
          <p:nvPr/>
        </p:nvGrpSpPr>
        <p:grpSpPr>
          <a:xfrm>
            <a:off x="8927905" y="1895645"/>
            <a:ext cx="432191" cy="6727961"/>
            <a:chOff x="0" y="0"/>
            <a:chExt cx="113828" cy="177197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3828" cy="1771973"/>
            </a:xfrm>
            <a:custGeom>
              <a:avLst/>
              <a:gdLst/>
              <a:ahLst/>
              <a:cxnLst/>
              <a:rect l="l" t="t" r="r" b="b"/>
              <a:pathLst>
                <a:path w="113828" h="1771973">
                  <a:moveTo>
                    <a:pt x="56914" y="0"/>
                  </a:moveTo>
                  <a:lnTo>
                    <a:pt x="56914" y="0"/>
                  </a:lnTo>
                  <a:cubicBezTo>
                    <a:pt x="88347" y="0"/>
                    <a:pt x="113828" y="25481"/>
                    <a:pt x="113828" y="56914"/>
                  </a:cubicBezTo>
                  <a:lnTo>
                    <a:pt x="113828" y="1715059"/>
                  </a:lnTo>
                  <a:cubicBezTo>
                    <a:pt x="113828" y="1730154"/>
                    <a:pt x="107832" y="1744630"/>
                    <a:pt x="97158" y="1755304"/>
                  </a:cubicBezTo>
                  <a:cubicBezTo>
                    <a:pt x="86485" y="1765977"/>
                    <a:pt x="72009" y="1771973"/>
                    <a:pt x="56914" y="1771973"/>
                  </a:cubicBezTo>
                  <a:lnTo>
                    <a:pt x="56914" y="1771973"/>
                  </a:lnTo>
                  <a:cubicBezTo>
                    <a:pt x="41819" y="1771973"/>
                    <a:pt x="27343" y="1765977"/>
                    <a:pt x="16670" y="1755304"/>
                  </a:cubicBezTo>
                  <a:cubicBezTo>
                    <a:pt x="5996" y="1744630"/>
                    <a:pt x="0" y="1730154"/>
                    <a:pt x="0" y="1715059"/>
                  </a:cubicBezTo>
                  <a:lnTo>
                    <a:pt x="0" y="56914"/>
                  </a:lnTo>
                  <a:cubicBezTo>
                    <a:pt x="0" y="41819"/>
                    <a:pt x="5996" y="27343"/>
                    <a:pt x="16670" y="16670"/>
                  </a:cubicBezTo>
                  <a:cubicBezTo>
                    <a:pt x="27343" y="5996"/>
                    <a:pt x="41819" y="0"/>
                    <a:pt x="5691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6CD47"/>
              </a:solidFill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242756" y="2357474"/>
            <a:ext cx="234680" cy="23468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261340" y="4559645"/>
            <a:ext cx="234680" cy="23468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261340" y="6761816"/>
            <a:ext cx="234680" cy="23468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25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667160" y="2504540"/>
            <a:ext cx="3336085" cy="5277920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不足之处</a:t>
            </a:r>
            <a:endParaRPr lang="en-US" sz="10400">
              <a:solidFill>
                <a:srgbClr val="FF914D"/>
              </a:solidFill>
              <a:ea typeface="字由点字匹喏曹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9605117" y="2307468"/>
            <a:ext cx="6835799" cy="1452588"/>
            <a:chOff x="0" y="-66675"/>
            <a:chExt cx="9114399" cy="1936784"/>
          </a:xfrm>
        </p:grpSpPr>
        <p:sp>
          <p:nvSpPr>
            <p:cNvPr id="29" name="TextBox 29"/>
            <p:cNvSpPr txBox="1"/>
            <p:nvPr/>
          </p:nvSpPr>
          <p:spPr>
            <a:xfrm>
              <a:off x="0" y="-66675"/>
              <a:ext cx="1604421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 dirty="0" err="1">
                  <a:solidFill>
                    <a:srgbClr val="FF914D"/>
                  </a:solidFill>
                  <a:ea typeface="字由点字匹喏曹"/>
                </a:rPr>
                <a:t>不足I</a:t>
              </a:r>
              <a:r>
                <a:rPr lang="en-US" sz="2800" b="1" dirty="0">
                  <a:solidFill>
                    <a:srgbClr val="FF914D"/>
                  </a:solidFill>
                  <a:latin typeface="字由点字匹喏曹"/>
                </a:rPr>
                <a:t> 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905755"/>
              <a:ext cx="9114399" cy="964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 dirty="0" err="1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</a:t>
              </a:r>
              <a:r>
                <a:rPr lang="en-US" sz="1600" dirty="0">
                  <a:solidFill>
                    <a:srgbClr val="FFBD59"/>
                  </a:solidFill>
                  <a:ea typeface="思源黑体-粗体" panose="020B0800000000000000" charset="-122"/>
                </a:rPr>
                <a:t>。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604421" y="131433"/>
              <a:ext cx="1604421" cy="546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defect one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601848" y="4488479"/>
            <a:ext cx="6835799" cy="1492287"/>
            <a:chOff x="0" y="-66675"/>
            <a:chExt cx="9114399" cy="1989716"/>
          </a:xfrm>
        </p:grpSpPr>
        <p:sp>
          <p:nvSpPr>
            <p:cNvPr id="33" name="TextBox 33"/>
            <p:cNvSpPr txBox="1"/>
            <p:nvPr/>
          </p:nvSpPr>
          <p:spPr>
            <a:xfrm>
              <a:off x="0" y="-66675"/>
              <a:ext cx="1604421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 dirty="0" err="1">
                  <a:solidFill>
                    <a:srgbClr val="FF914D"/>
                  </a:solidFill>
                  <a:ea typeface="字由点字匹喏曹"/>
                </a:rPr>
                <a:t>不足II</a:t>
              </a:r>
              <a:r>
                <a:rPr lang="en-US" sz="2800" b="1" dirty="0">
                  <a:solidFill>
                    <a:srgbClr val="FF914D"/>
                  </a:solidFill>
                  <a:latin typeface="字由点字匹喏曹"/>
                </a:rPr>
                <a:t> 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958687"/>
              <a:ext cx="9114399" cy="964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 dirty="0" err="1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</a:t>
              </a:r>
              <a:r>
                <a:rPr lang="en-US" sz="1600" dirty="0">
                  <a:solidFill>
                    <a:srgbClr val="FFBD59"/>
                  </a:solidFill>
                  <a:ea typeface="思源黑体-粗体" panose="020B0800000000000000" charset="-122"/>
                </a:rPr>
                <a:t>。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1604421" y="131433"/>
              <a:ext cx="1604421" cy="546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16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defect two</a:t>
              </a:r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9605117" y="6695141"/>
            <a:ext cx="1203316" cy="50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en-US" sz="2800" b="1" dirty="0" err="1">
                <a:solidFill>
                  <a:srgbClr val="FF914D"/>
                </a:solidFill>
                <a:ea typeface="字由点字匹喏曹"/>
              </a:rPr>
              <a:t>不足III</a:t>
            </a:r>
            <a:endParaRPr lang="en-US" sz="2800" b="1" dirty="0">
              <a:solidFill>
                <a:srgbClr val="FF914D"/>
              </a:solidFill>
              <a:ea typeface="字由点字匹喏曹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9605117" y="7424907"/>
            <a:ext cx="6835799" cy="75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1600" dirty="0" err="1">
                <a:solidFill>
                  <a:srgbClr val="FFBD59"/>
                </a:solidFill>
                <a:ea typeface="思源黑体-粗体" panose="020B0800000000000000" charset="-122"/>
              </a:rPr>
              <a:t>演示文稿是一种实用的工具，可以是演示，演讲，报告等。大部分时间，它们都是在为观众服务</a:t>
            </a:r>
            <a:r>
              <a:rPr lang="en-US" sz="1600" dirty="0">
                <a:solidFill>
                  <a:srgbClr val="FFBD59"/>
                </a:solidFill>
                <a:ea typeface="思源黑体-粗体" panose="020B0800000000000000" charset="-122"/>
              </a:rPr>
              <a:t>。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808335" y="6831965"/>
            <a:ext cx="1574165" cy="410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1600" b="1" dirty="0">
                <a:solidFill>
                  <a:srgbClr val="FF914D"/>
                </a:solidFill>
                <a:latin typeface="黑体" charset="0"/>
                <a:ea typeface="黑体" charset="0"/>
              </a:rPr>
              <a:t>defect three</a:t>
            </a:r>
          </a:p>
        </p:txBody>
      </p:sp>
      <p:pic>
        <p:nvPicPr>
          <p:cNvPr id="40" name="图片 39" descr="校徽+校名+英文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D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4247" y="54750"/>
            <a:ext cx="17479506" cy="10177499"/>
            <a:chOff x="0" y="0"/>
            <a:chExt cx="23306007" cy="1356999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429666"/>
              <a:ext cx="23306007" cy="12710667"/>
              <a:chOff x="0" y="0"/>
              <a:chExt cx="4603656" cy="251074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603656" cy="2510749"/>
              </a:xfrm>
              <a:custGeom>
                <a:avLst/>
                <a:gdLst/>
                <a:ahLst/>
                <a:cxnLst/>
                <a:rect l="l" t="t" r="r" b="b"/>
                <a:pathLst>
                  <a:path w="4603656" h="2510749">
                    <a:moveTo>
                      <a:pt x="0" y="0"/>
                    </a:moveTo>
                    <a:lnTo>
                      <a:pt x="4603656" y="0"/>
                    </a:lnTo>
                    <a:lnTo>
                      <a:pt x="4603656" y="2510749"/>
                    </a:lnTo>
                    <a:lnTo>
                      <a:pt x="0" y="2510749"/>
                    </a:lnTo>
                    <a:close/>
                  </a:path>
                </a:pathLst>
              </a:custGeom>
              <a:solidFill>
                <a:srgbClr val="EFE6E4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3992124" y="0"/>
              <a:ext cx="859332" cy="859332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992124" y="12710667"/>
              <a:ext cx="859332" cy="85933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6CD47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</p:grpSp>
      <p:grpSp>
        <p:nvGrpSpPr>
          <p:cNvPr id="36" name="Group 5"/>
          <p:cNvGrpSpPr/>
          <p:nvPr/>
        </p:nvGrpSpPr>
        <p:grpSpPr>
          <a:xfrm>
            <a:off x="4988560" y="4105910"/>
            <a:ext cx="851535" cy="851535"/>
            <a:chOff x="0" y="0"/>
            <a:chExt cx="812800" cy="812800"/>
          </a:xfrm>
        </p:grpSpPr>
        <p:sp>
          <p:nvSpPr>
            <p:cNvPr id="38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40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42" name="Group 5"/>
          <p:cNvGrpSpPr/>
          <p:nvPr/>
        </p:nvGrpSpPr>
        <p:grpSpPr>
          <a:xfrm>
            <a:off x="7830820" y="4070350"/>
            <a:ext cx="851535" cy="851535"/>
            <a:chOff x="0" y="0"/>
            <a:chExt cx="812800" cy="812800"/>
          </a:xfrm>
        </p:grpSpPr>
        <p:sp>
          <p:nvSpPr>
            <p:cNvPr id="43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44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45" name="Group 5"/>
          <p:cNvGrpSpPr/>
          <p:nvPr/>
        </p:nvGrpSpPr>
        <p:grpSpPr>
          <a:xfrm>
            <a:off x="10733405" y="4070985"/>
            <a:ext cx="851535" cy="851535"/>
            <a:chOff x="0" y="0"/>
            <a:chExt cx="812800" cy="812800"/>
          </a:xfrm>
        </p:grpSpPr>
        <p:sp>
          <p:nvSpPr>
            <p:cNvPr id="4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4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 rot="5400000">
            <a:off x="-780487" y="5124450"/>
            <a:ext cx="9007877" cy="0"/>
          </a:xfrm>
          <a:prstGeom prst="line">
            <a:avLst/>
          </a:prstGeom>
          <a:ln w="38100" cap="flat">
            <a:solidFill>
              <a:srgbClr val="F6CD47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13" name="Group 13"/>
          <p:cNvGrpSpPr/>
          <p:nvPr/>
        </p:nvGrpSpPr>
        <p:grpSpPr>
          <a:xfrm>
            <a:off x="4863906" y="3967177"/>
            <a:ext cx="2369351" cy="4461484"/>
            <a:chOff x="0" y="0"/>
            <a:chExt cx="3159134" cy="5948645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3159134" cy="5948645"/>
              <a:chOff x="0" y="0"/>
              <a:chExt cx="624027" cy="1175041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24027" cy="1175041"/>
              </a:xfrm>
              <a:custGeom>
                <a:avLst/>
                <a:gdLst/>
                <a:ahLst/>
                <a:cxnLst/>
                <a:rect l="l" t="t" r="r" b="b"/>
                <a:pathLst>
                  <a:path w="624027" h="1175041">
                    <a:moveTo>
                      <a:pt x="81688" y="0"/>
                    </a:moveTo>
                    <a:lnTo>
                      <a:pt x="542338" y="0"/>
                    </a:lnTo>
                    <a:cubicBezTo>
                      <a:pt x="587453" y="0"/>
                      <a:pt x="624027" y="36573"/>
                      <a:pt x="624027" y="81688"/>
                    </a:cubicBezTo>
                    <a:lnTo>
                      <a:pt x="624027" y="1093353"/>
                    </a:lnTo>
                    <a:cubicBezTo>
                      <a:pt x="624027" y="1138468"/>
                      <a:pt x="587453" y="1175041"/>
                      <a:pt x="542338" y="1175041"/>
                    </a:cubicBezTo>
                    <a:lnTo>
                      <a:pt x="81688" y="1175041"/>
                    </a:lnTo>
                    <a:cubicBezTo>
                      <a:pt x="36573" y="1175041"/>
                      <a:pt x="0" y="1138468"/>
                      <a:pt x="0" y="1093353"/>
                    </a:cubicBezTo>
                    <a:lnTo>
                      <a:pt x="0" y="81688"/>
                    </a:lnTo>
                    <a:cubicBezTo>
                      <a:pt x="0" y="36573"/>
                      <a:pt x="36573" y="0"/>
                      <a:pt x="8168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>
                <a:solidFill>
                  <a:srgbClr val="F6CD47"/>
                </a:solidFill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338799" y="2245759"/>
              <a:ext cx="2481536" cy="32037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38799" y="588682"/>
              <a:ext cx="542449" cy="1244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2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1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719032" y="3967177"/>
            <a:ext cx="2369351" cy="4461484"/>
            <a:chOff x="0" y="0"/>
            <a:chExt cx="3159134" cy="5948645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3159134" cy="5948645"/>
              <a:chOff x="0" y="0"/>
              <a:chExt cx="624027" cy="1175041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624027" cy="1175041"/>
              </a:xfrm>
              <a:custGeom>
                <a:avLst/>
                <a:gdLst/>
                <a:ahLst/>
                <a:cxnLst/>
                <a:rect l="l" t="t" r="r" b="b"/>
                <a:pathLst>
                  <a:path w="624027" h="1175041">
                    <a:moveTo>
                      <a:pt x="81688" y="0"/>
                    </a:moveTo>
                    <a:lnTo>
                      <a:pt x="542338" y="0"/>
                    </a:lnTo>
                    <a:cubicBezTo>
                      <a:pt x="587453" y="0"/>
                      <a:pt x="624027" y="36573"/>
                      <a:pt x="624027" y="81688"/>
                    </a:cubicBezTo>
                    <a:lnTo>
                      <a:pt x="624027" y="1093353"/>
                    </a:lnTo>
                    <a:cubicBezTo>
                      <a:pt x="624027" y="1138468"/>
                      <a:pt x="587453" y="1175041"/>
                      <a:pt x="542338" y="1175041"/>
                    </a:cubicBezTo>
                    <a:lnTo>
                      <a:pt x="81688" y="1175041"/>
                    </a:lnTo>
                    <a:cubicBezTo>
                      <a:pt x="36573" y="1175041"/>
                      <a:pt x="0" y="1138468"/>
                      <a:pt x="0" y="1093353"/>
                    </a:cubicBezTo>
                    <a:lnTo>
                      <a:pt x="0" y="81688"/>
                    </a:lnTo>
                    <a:cubicBezTo>
                      <a:pt x="0" y="36573"/>
                      <a:pt x="36573" y="0"/>
                      <a:pt x="8168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>
                <a:solidFill>
                  <a:srgbClr val="F6CD47"/>
                </a:solidFill>
              </a:ln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338799" y="2245759"/>
              <a:ext cx="2481536" cy="32037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338799" y="588682"/>
              <a:ext cx="542449" cy="1244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2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2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0574158" y="3967177"/>
            <a:ext cx="2369351" cy="4461484"/>
            <a:chOff x="0" y="0"/>
            <a:chExt cx="3159134" cy="5948645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0"/>
              <a:ext cx="3159134" cy="5948645"/>
              <a:chOff x="0" y="0"/>
              <a:chExt cx="624027" cy="1175041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24027" cy="1175041"/>
              </a:xfrm>
              <a:custGeom>
                <a:avLst/>
                <a:gdLst/>
                <a:ahLst/>
                <a:cxnLst/>
                <a:rect l="l" t="t" r="r" b="b"/>
                <a:pathLst>
                  <a:path w="624027" h="1175041">
                    <a:moveTo>
                      <a:pt x="81688" y="0"/>
                    </a:moveTo>
                    <a:lnTo>
                      <a:pt x="542338" y="0"/>
                    </a:lnTo>
                    <a:cubicBezTo>
                      <a:pt x="587453" y="0"/>
                      <a:pt x="624027" y="36573"/>
                      <a:pt x="624027" y="81688"/>
                    </a:cubicBezTo>
                    <a:lnTo>
                      <a:pt x="624027" y="1093353"/>
                    </a:lnTo>
                    <a:cubicBezTo>
                      <a:pt x="624027" y="1138468"/>
                      <a:pt x="587453" y="1175041"/>
                      <a:pt x="542338" y="1175041"/>
                    </a:cubicBezTo>
                    <a:lnTo>
                      <a:pt x="81688" y="1175041"/>
                    </a:lnTo>
                    <a:cubicBezTo>
                      <a:pt x="36573" y="1175041"/>
                      <a:pt x="0" y="1138468"/>
                      <a:pt x="0" y="1093353"/>
                    </a:cubicBezTo>
                    <a:lnTo>
                      <a:pt x="0" y="81688"/>
                    </a:lnTo>
                    <a:cubicBezTo>
                      <a:pt x="0" y="36573"/>
                      <a:pt x="36573" y="0"/>
                      <a:pt x="8168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>
                <a:solidFill>
                  <a:srgbClr val="F6CD47"/>
                </a:solidFill>
              </a:ln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338799" y="2245759"/>
              <a:ext cx="2481536" cy="32037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00"/>
                </a:lnSpc>
              </a:pPr>
              <a:r>
                <a:rPr lang="en-US" sz="1600">
                  <a:solidFill>
                    <a:srgbClr val="FFBD59"/>
                  </a:solidFill>
                  <a:ea typeface="思源黑体-粗体" panose="020B0800000000000000" charset="-122"/>
                </a:rPr>
                <a:t>演示文稿是一种实用的工具，可以是演示，演讲，报告等。大部分时间，它们都是在为观众服务。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338799" y="588682"/>
              <a:ext cx="542449" cy="1244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200" b="1">
                  <a:solidFill>
                    <a:srgbClr val="FF914D"/>
                  </a:solidFill>
                  <a:latin typeface="黑体" charset="0"/>
                  <a:ea typeface="黑体" charset="0"/>
                </a:rPr>
                <a:t>3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4863906" y="1943008"/>
            <a:ext cx="3086099" cy="944882"/>
            <a:chOff x="0" y="-38131"/>
            <a:chExt cx="812801" cy="248856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10766" cy="28853"/>
            </a:xfrm>
            <a:custGeom>
              <a:avLst/>
              <a:gdLst/>
              <a:ahLst/>
              <a:cxnLst/>
              <a:rect l="l" t="t" r="r" b="b"/>
              <a:pathLst>
                <a:path w="210766" h="28853">
                  <a:moveTo>
                    <a:pt x="14427" y="0"/>
                  </a:moveTo>
                  <a:lnTo>
                    <a:pt x="196339" y="0"/>
                  </a:lnTo>
                  <a:cubicBezTo>
                    <a:pt x="200165" y="0"/>
                    <a:pt x="203835" y="1520"/>
                    <a:pt x="206540" y="4225"/>
                  </a:cubicBezTo>
                  <a:cubicBezTo>
                    <a:pt x="209246" y="6931"/>
                    <a:pt x="210766" y="10600"/>
                    <a:pt x="210766" y="14427"/>
                  </a:cubicBezTo>
                  <a:lnTo>
                    <a:pt x="210766" y="14427"/>
                  </a:lnTo>
                  <a:cubicBezTo>
                    <a:pt x="210766" y="18253"/>
                    <a:pt x="209246" y="21922"/>
                    <a:pt x="206540" y="24628"/>
                  </a:cubicBezTo>
                  <a:cubicBezTo>
                    <a:pt x="203835" y="27333"/>
                    <a:pt x="200165" y="28853"/>
                    <a:pt x="196339" y="28853"/>
                  </a:cubicBezTo>
                  <a:lnTo>
                    <a:pt x="14427" y="28853"/>
                  </a:lnTo>
                  <a:cubicBezTo>
                    <a:pt x="10600" y="28853"/>
                    <a:pt x="6931" y="27333"/>
                    <a:pt x="4225" y="24628"/>
                  </a:cubicBezTo>
                  <a:cubicBezTo>
                    <a:pt x="1520" y="21922"/>
                    <a:pt x="0" y="18253"/>
                    <a:pt x="0" y="14427"/>
                  </a:cubicBezTo>
                  <a:lnTo>
                    <a:pt x="0" y="14427"/>
                  </a:lnTo>
                  <a:cubicBezTo>
                    <a:pt x="0" y="10600"/>
                    <a:pt x="1520" y="6931"/>
                    <a:pt x="4225" y="4225"/>
                  </a:cubicBezTo>
                  <a:cubicBezTo>
                    <a:pt x="6931" y="1520"/>
                    <a:pt x="10600" y="0"/>
                    <a:pt x="14427" y="0"/>
                  </a:cubicBezTo>
                  <a:close/>
                </a:path>
              </a:pathLst>
            </a:custGeom>
            <a:solidFill>
              <a:srgbClr val="F6CD47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38131"/>
              <a:ext cx="812801" cy="248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34" name="Picture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2943509" y="2519340"/>
            <a:ext cx="3880409" cy="6229418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4863906" y="2474200"/>
            <a:ext cx="8079603" cy="1024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2100">
                <a:solidFill>
                  <a:srgbClr val="FFBD59"/>
                </a:solidFill>
                <a:ea typeface="字由点字匹喏曹"/>
              </a:rPr>
              <a:t>演示文稿是一种实用的工具，</a:t>
            </a:r>
          </a:p>
          <a:p>
            <a:pPr algn="just">
              <a:lnSpc>
                <a:spcPts val="4200"/>
              </a:lnSpc>
            </a:pPr>
            <a:r>
              <a:rPr lang="en-US" sz="2100">
                <a:solidFill>
                  <a:srgbClr val="FFBD59"/>
                </a:solidFill>
                <a:ea typeface="字由点字匹喏曹"/>
              </a:rPr>
              <a:t>可以是演示，演讲，报告等。大部分时间，它们都是在为观众服务。</a:t>
            </a:r>
          </a:p>
        </p:txBody>
      </p:sp>
      <p:sp>
        <p:nvSpPr>
          <p:cNvPr id="41" name="TextBox 27"/>
          <p:cNvSpPr txBox="1"/>
          <p:nvPr/>
        </p:nvSpPr>
        <p:spPr>
          <a:xfrm>
            <a:off x="1295602" y="1242060"/>
            <a:ext cx="1583689" cy="746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zh-CN" altLang="en-US" sz="10400" b="1">
                <a:solidFill>
                  <a:srgbClr val="FF914D"/>
                </a:solidFill>
                <a:latin typeface="黑体" charset="0"/>
                <a:ea typeface="黑体" charset="0"/>
              </a:rPr>
              <a:t>把握机遇</a:t>
            </a:r>
          </a:p>
        </p:txBody>
      </p:sp>
      <p:pic>
        <p:nvPicPr>
          <p:cNvPr id="39" name="图片 38" descr="校徽+校名+英文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8365" y="266700"/>
            <a:ext cx="4640580" cy="154686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771</Words>
  <Application>Microsoft Office PowerPoint</Application>
  <PresentationFormat>自定义</PresentationFormat>
  <Paragraphs>188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黑体</vt:lpstr>
      <vt:lpstr>等线</vt:lpstr>
      <vt:lpstr>儷黑 Pro</vt:lpstr>
      <vt:lpstr>字由点字匹喏曹</vt:lpstr>
      <vt:lpstr>Arial</vt:lpstr>
      <vt:lpstr>Calibri</vt:lpstr>
      <vt:lpstr>思源黑体-粗体</vt:lpstr>
      <vt:lpstr>20db</vt:lpstr>
      <vt:lpstr>思源黑体-超粗体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蓝灰白色年终计划报告简约企业分享中文演示文稿</dc:title>
  <dc:creator>ASUS</dc:creator>
  <cp:lastModifiedBy>陈 东泽</cp:lastModifiedBy>
  <cp:revision>35</cp:revision>
  <dcterms:created xsi:type="dcterms:W3CDTF">2023-03-13T09:06:13Z</dcterms:created>
  <dcterms:modified xsi:type="dcterms:W3CDTF">2023-03-14T09:35:13Z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520CE81C385DB1EEDDE30E64ABC72416_43</vt:lpwstr>
  </property>
  <property fmtid="{D5CDD505-2E9C-101B-9397-08002B2CF9AE}" pid="3" name="KSOProductBuildVer">
    <vt:lpwstr>2052-5.2.1.7798</vt:lpwstr>
  </property>
</Properties>
</file>

<file path=docProps/thumbnail.jpeg>
</file>